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8" r:id="rId1"/>
  </p:sldMasterIdLst>
  <p:notesMasterIdLst>
    <p:notesMasterId r:id="rId25"/>
  </p:notesMasterIdLst>
  <p:sldIdLst>
    <p:sldId id="453" r:id="rId2"/>
    <p:sldId id="792" r:id="rId3"/>
    <p:sldId id="793" r:id="rId4"/>
    <p:sldId id="794" r:id="rId5"/>
    <p:sldId id="825" r:id="rId6"/>
    <p:sldId id="826" r:id="rId7"/>
    <p:sldId id="822" r:id="rId8"/>
    <p:sldId id="827" r:id="rId9"/>
    <p:sldId id="823" r:id="rId10"/>
    <p:sldId id="824" r:id="rId11"/>
    <p:sldId id="807" r:id="rId12"/>
    <p:sldId id="799" r:id="rId13"/>
    <p:sldId id="836" r:id="rId14"/>
    <p:sldId id="815" r:id="rId15"/>
    <p:sldId id="816" r:id="rId16"/>
    <p:sldId id="833" r:id="rId17"/>
    <p:sldId id="801" r:id="rId18"/>
    <p:sldId id="808" r:id="rId19"/>
    <p:sldId id="842" r:id="rId20"/>
    <p:sldId id="843" r:id="rId21"/>
    <p:sldId id="844" r:id="rId22"/>
    <p:sldId id="845" r:id="rId23"/>
    <p:sldId id="828" r:id="rId24"/>
  </p:sldIdLst>
  <p:sldSz cx="9144000" cy="6858000" type="screen4x3"/>
  <p:notesSz cx="6858000" cy="9144000"/>
  <p:defaultTextStyle>
    <a:defPPr>
      <a:defRPr lang="en-GB"/>
    </a:defPPr>
    <a:lvl1pPr algn="l"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5C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41" autoAdjust="0"/>
    <p:restoredTop sz="60590" autoAdjust="0"/>
  </p:normalViewPr>
  <p:slideViewPr>
    <p:cSldViewPr>
      <p:cViewPr varScale="1">
        <p:scale>
          <a:sx n="45" d="100"/>
          <a:sy n="45" d="100"/>
        </p:scale>
        <p:origin x="2112" y="4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ea typeface="+mn-ea"/>
                <a:cs typeface="Arial" charset="0"/>
              </a:defRPr>
            </a:lvl1pPr>
          </a:lstStyle>
          <a:p>
            <a:pPr>
              <a:defRPr/>
            </a:pPr>
            <a:endParaRPr lang="en-ZA"/>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59B5942C-AD5C-47D7-BFEB-C97B1CB6D103}" type="datetimeFigureOut">
              <a:rPr lang="en-ZA"/>
              <a:pPr/>
              <a:t>2019/05/07</a:t>
            </a:fld>
            <a:endParaRPr lang="en-Z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ZA"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ZA"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ea typeface="+mn-ea"/>
                <a:cs typeface="Arial" charset="0"/>
              </a:defRPr>
            </a:lvl1pPr>
          </a:lstStyle>
          <a:p>
            <a:pPr>
              <a:defRPr/>
            </a:pPr>
            <a:endParaRPr lang="en-Z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39FE8987-23DD-4815-B0FE-A24415BEB5CB}" type="slidenum">
              <a:rPr lang="en-ZA"/>
              <a:pPr/>
              <a:t>‹#›</a:t>
            </a:fld>
            <a:endParaRPr lang="en-ZA"/>
          </a:p>
        </p:txBody>
      </p:sp>
    </p:spTree>
    <p:extLst>
      <p:ext uri="{BB962C8B-B14F-4D97-AF65-F5344CB8AC3E}">
        <p14:creationId xmlns:p14="http://schemas.microsoft.com/office/powerpoint/2010/main" val="14841459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mn-cs"/>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The focus of this presentation is on language</a:t>
            </a:r>
            <a:r>
              <a:rPr lang="en-ZA" baseline="0" dirty="0" smtClean="0"/>
              <a:t> development as a first step towards building learning and early literacy.  </a:t>
            </a:r>
            <a:endParaRPr lang="en-US" dirty="0"/>
          </a:p>
        </p:txBody>
      </p:sp>
      <p:sp>
        <p:nvSpPr>
          <p:cNvPr id="4" name="Slide Number Placeholder 3"/>
          <p:cNvSpPr>
            <a:spLocks noGrp="1"/>
          </p:cNvSpPr>
          <p:nvPr>
            <p:ph type="sldNum" sz="quarter" idx="10"/>
          </p:nvPr>
        </p:nvSpPr>
        <p:spPr/>
        <p:txBody>
          <a:bodyPr/>
          <a:lstStyle/>
          <a:p>
            <a:fld id="{39FE8987-23DD-4815-B0FE-A24415BEB5CB}" type="slidenum">
              <a:rPr lang="en-ZA" smtClean="0"/>
              <a:pPr/>
              <a:t>1</a:t>
            </a:fld>
            <a:endParaRPr lang="en-ZA"/>
          </a:p>
        </p:txBody>
      </p:sp>
    </p:spTree>
    <p:extLst>
      <p:ext uri="{BB962C8B-B14F-4D97-AF65-F5344CB8AC3E}">
        <p14:creationId xmlns:p14="http://schemas.microsoft.com/office/powerpoint/2010/main" val="29970899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smtClean="0">
                <a:latin typeface="Calibri" pitchFamily="34" charset="0"/>
              </a:rPr>
              <a:t>Parents, significant caregivers, childcare providers</a:t>
            </a:r>
            <a:r>
              <a:rPr lang="en-ZA" sz="1200" baseline="0" dirty="0" smtClean="0">
                <a:latin typeface="+mn-lt"/>
              </a:rPr>
              <a:t> and E</a:t>
            </a:r>
            <a:r>
              <a:rPr lang="en-ZA" baseline="0" dirty="0" smtClean="0"/>
              <a:t>CD practitioners </a:t>
            </a:r>
            <a:r>
              <a:rPr lang="en-ZA" baseline="0" dirty="0" smtClean="0"/>
              <a:t>have a very important role to play in preparing children for </a:t>
            </a:r>
            <a:r>
              <a:rPr lang="en-ZA" baseline="0" dirty="0" smtClean="0"/>
              <a:t>school and can change what happens in a child’s life! These interaction encourage developing language skills and provide a strong foundation for academic achievement. Learning </a:t>
            </a:r>
            <a:r>
              <a:rPr lang="en-ZA" baseline="0" dirty="0" smtClean="0"/>
              <a:t>in this way is not based on the curriculum – using flash cards, repetitive, rote learning where everyone chants together.  We often think learning is when we are </a:t>
            </a:r>
            <a:r>
              <a:rPr lang="en-ZA" baseline="0" dirty="0" smtClean="0"/>
              <a:t>drilled but other ways of learning  are often more impactful.   </a:t>
            </a:r>
            <a:endParaRPr lang="en-US" dirty="0"/>
          </a:p>
        </p:txBody>
      </p:sp>
      <p:sp>
        <p:nvSpPr>
          <p:cNvPr id="4" name="Slide Number Placeholder 3"/>
          <p:cNvSpPr>
            <a:spLocks noGrp="1"/>
          </p:cNvSpPr>
          <p:nvPr>
            <p:ph type="sldNum" sz="quarter" idx="10"/>
          </p:nvPr>
        </p:nvSpPr>
        <p:spPr/>
        <p:txBody>
          <a:bodyPr/>
          <a:lstStyle/>
          <a:p>
            <a:fld id="{39FE8987-23DD-4815-B0FE-A24415BEB5CB}" type="slidenum">
              <a:rPr lang="en-ZA" smtClean="0"/>
              <a:pPr/>
              <a:t>12</a:t>
            </a:fld>
            <a:endParaRPr lang="en-ZA"/>
          </a:p>
        </p:txBody>
      </p:sp>
    </p:spTree>
    <p:extLst>
      <p:ext uri="{BB962C8B-B14F-4D97-AF65-F5344CB8AC3E}">
        <p14:creationId xmlns:p14="http://schemas.microsoft.com/office/powerpoint/2010/main" val="31515848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How is this care giver helping the child develop</a:t>
            </a:r>
            <a:r>
              <a:rPr lang="en-ZA" baseline="0" dirty="0" smtClean="0"/>
              <a:t> </a:t>
            </a:r>
            <a:r>
              <a:rPr lang="en-ZA" dirty="0" smtClean="0"/>
              <a:t>good language? She affirms what the child</a:t>
            </a:r>
            <a:r>
              <a:rPr lang="en-ZA" baseline="0" dirty="0" smtClean="0"/>
              <a:t> is saying</a:t>
            </a:r>
            <a:r>
              <a:rPr lang="en-ZA" dirty="0" smtClean="0"/>
              <a:t> and uses</a:t>
            </a:r>
            <a:r>
              <a:rPr lang="en-ZA" baseline="0" dirty="0" smtClean="0"/>
              <a:t> correct language (Yes, that’s a chicken and the mommy is called a hen). She also adds more information and words (rooster). </a:t>
            </a:r>
            <a:endParaRPr lang="en-ZA" dirty="0"/>
          </a:p>
        </p:txBody>
      </p:sp>
      <p:sp>
        <p:nvSpPr>
          <p:cNvPr id="4" name="Slide Number Placeholder 3"/>
          <p:cNvSpPr>
            <a:spLocks noGrp="1"/>
          </p:cNvSpPr>
          <p:nvPr>
            <p:ph type="sldNum" sz="quarter" idx="10"/>
          </p:nvPr>
        </p:nvSpPr>
        <p:spPr/>
        <p:txBody>
          <a:bodyPr/>
          <a:lstStyle/>
          <a:p>
            <a:fld id="{39FE8987-23DD-4815-B0FE-A24415BEB5CB}" type="slidenum">
              <a:rPr lang="en-ZA" smtClean="0"/>
              <a:pPr/>
              <a:t>13</a:t>
            </a:fld>
            <a:endParaRPr lang="en-ZA"/>
          </a:p>
        </p:txBody>
      </p:sp>
    </p:spTree>
    <p:extLst>
      <p:ext uri="{BB962C8B-B14F-4D97-AF65-F5344CB8AC3E}">
        <p14:creationId xmlns:p14="http://schemas.microsoft.com/office/powerpoint/2010/main" val="10122802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This type of play is happening in pre-schools.  B</a:t>
            </a:r>
            <a:r>
              <a:rPr lang="en-ZA" baseline="0" dirty="0" smtClean="0"/>
              <a:t>ut do we add language to accompany the activities the children are engaged in?  Playing with water, sand, building, making puzzles are opportunity for children to learn new words.  (Ask the audience):  What words do you think your practitioners could use during water play</a:t>
            </a:r>
            <a:r>
              <a:rPr lang="en-ZA" baseline="0" dirty="0" smtClean="0"/>
              <a:t>? (float, sink, deep, clod, splashing, empty , pour, full) </a:t>
            </a:r>
            <a:endParaRPr lang="en-US" dirty="0"/>
          </a:p>
        </p:txBody>
      </p:sp>
      <p:sp>
        <p:nvSpPr>
          <p:cNvPr id="4" name="Slide Number Placeholder 3"/>
          <p:cNvSpPr>
            <a:spLocks noGrp="1"/>
          </p:cNvSpPr>
          <p:nvPr>
            <p:ph type="sldNum" sz="quarter" idx="10"/>
          </p:nvPr>
        </p:nvSpPr>
        <p:spPr/>
        <p:txBody>
          <a:bodyPr/>
          <a:lstStyle/>
          <a:p>
            <a:fld id="{39FE8987-23DD-4815-B0FE-A24415BEB5CB}" type="slidenum">
              <a:rPr lang="en-ZA" smtClean="0"/>
              <a:pPr/>
              <a:t>14</a:t>
            </a:fld>
            <a:endParaRPr lang="en-ZA"/>
          </a:p>
        </p:txBody>
      </p:sp>
    </p:spTree>
    <p:extLst>
      <p:ext uri="{BB962C8B-B14F-4D97-AF65-F5344CB8AC3E}">
        <p14:creationId xmlns:p14="http://schemas.microsoft.com/office/powerpoint/2010/main" val="22711223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Pretend play – or fantasy corner.</a:t>
            </a:r>
            <a:r>
              <a:rPr lang="en-ZA" baseline="0" dirty="0" smtClean="0"/>
              <a:t>  Children have to take on roles during pretend play, they use language to explain and describe things – this requires a different level of language than that used in everyday interactions.  These children are using their imagination. </a:t>
            </a:r>
            <a:endParaRPr lang="en-US" dirty="0"/>
          </a:p>
        </p:txBody>
      </p:sp>
      <p:sp>
        <p:nvSpPr>
          <p:cNvPr id="4" name="Slide Number Placeholder 3"/>
          <p:cNvSpPr>
            <a:spLocks noGrp="1"/>
          </p:cNvSpPr>
          <p:nvPr>
            <p:ph type="sldNum" sz="quarter" idx="10"/>
          </p:nvPr>
        </p:nvSpPr>
        <p:spPr/>
        <p:txBody>
          <a:bodyPr/>
          <a:lstStyle/>
          <a:p>
            <a:fld id="{39FE8987-23DD-4815-B0FE-A24415BEB5CB}" type="slidenum">
              <a:rPr lang="en-ZA" smtClean="0"/>
              <a:pPr/>
              <a:t>15</a:t>
            </a:fld>
            <a:endParaRPr lang="en-ZA"/>
          </a:p>
        </p:txBody>
      </p:sp>
    </p:spTree>
    <p:extLst>
      <p:ext uri="{BB962C8B-B14F-4D97-AF65-F5344CB8AC3E}">
        <p14:creationId xmlns:p14="http://schemas.microsoft.com/office/powerpoint/2010/main" val="913981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Children love to hear stories over and over. They can be encouraged to add</a:t>
            </a:r>
            <a:r>
              <a:rPr lang="en-ZA" baseline="0" dirty="0" smtClean="0"/>
              <a:t> to the story.</a:t>
            </a:r>
            <a:endParaRPr lang="en-ZA" dirty="0"/>
          </a:p>
        </p:txBody>
      </p:sp>
      <p:sp>
        <p:nvSpPr>
          <p:cNvPr id="4" name="Slide Number Placeholder 3"/>
          <p:cNvSpPr>
            <a:spLocks noGrp="1"/>
          </p:cNvSpPr>
          <p:nvPr>
            <p:ph type="sldNum" sz="quarter" idx="10"/>
          </p:nvPr>
        </p:nvSpPr>
        <p:spPr/>
        <p:txBody>
          <a:bodyPr/>
          <a:lstStyle/>
          <a:p>
            <a:fld id="{39FE8987-23DD-4815-B0FE-A24415BEB5CB}" type="slidenum">
              <a:rPr lang="en-ZA" smtClean="0"/>
              <a:pPr/>
              <a:t>16</a:t>
            </a:fld>
            <a:endParaRPr lang="en-ZA"/>
          </a:p>
        </p:txBody>
      </p:sp>
    </p:spTree>
    <p:extLst>
      <p:ext uri="{BB962C8B-B14F-4D97-AF65-F5344CB8AC3E}">
        <p14:creationId xmlns:p14="http://schemas.microsoft.com/office/powerpoint/2010/main" val="20253614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This a story about what is going to happen – we call this ‘talking forward’. The little girl knows that when it is someone’s birthday we sing</a:t>
            </a:r>
            <a:r>
              <a:rPr lang="en-ZA" baseline="0" dirty="0" smtClean="0"/>
              <a:t> ‘Happy Birthday’ and she is trying it out –even though she can’t say the words perfectly.   </a:t>
            </a:r>
            <a:endParaRPr lang="en-US" dirty="0"/>
          </a:p>
        </p:txBody>
      </p:sp>
      <p:sp>
        <p:nvSpPr>
          <p:cNvPr id="4" name="Slide Number Placeholder 3"/>
          <p:cNvSpPr>
            <a:spLocks noGrp="1"/>
          </p:cNvSpPr>
          <p:nvPr>
            <p:ph type="sldNum" sz="quarter" idx="10"/>
          </p:nvPr>
        </p:nvSpPr>
        <p:spPr/>
        <p:txBody>
          <a:bodyPr/>
          <a:lstStyle/>
          <a:p>
            <a:fld id="{39FE8987-23DD-4815-B0FE-A24415BEB5CB}" type="slidenum">
              <a:rPr lang="en-ZA" smtClean="0"/>
              <a:pPr/>
              <a:t>17</a:t>
            </a:fld>
            <a:endParaRPr lang="en-ZA"/>
          </a:p>
        </p:txBody>
      </p:sp>
    </p:spTree>
    <p:extLst>
      <p:ext uri="{BB962C8B-B14F-4D97-AF65-F5344CB8AC3E}">
        <p14:creationId xmlns:p14="http://schemas.microsoft.com/office/powerpoint/2010/main" val="27553049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Adding more words</a:t>
            </a:r>
            <a:r>
              <a:rPr lang="en-ZA" baseline="0" dirty="0" smtClean="0"/>
              <a:t> – the mother is correcting her son, but she does it in a very kind way – giving him the correct name of the animal and also giving him more information about the animal.  Lots of learning happening here.</a:t>
            </a:r>
            <a:endParaRPr lang="en-US" dirty="0"/>
          </a:p>
        </p:txBody>
      </p:sp>
      <p:sp>
        <p:nvSpPr>
          <p:cNvPr id="4" name="Slide Number Placeholder 3"/>
          <p:cNvSpPr>
            <a:spLocks noGrp="1"/>
          </p:cNvSpPr>
          <p:nvPr>
            <p:ph type="sldNum" sz="quarter" idx="10"/>
          </p:nvPr>
        </p:nvSpPr>
        <p:spPr/>
        <p:txBody>
          <a:bodyPr/>
          <a:lstStyle/>
          <a:p>
            <a:fld id="{39FE8987-23DD-4815-B0FE-A24415BEB5CB}" type="slidenum">
              <a:rPr lang="en-ZA" smtClean="0"/>
              <a:pPr/>
              <a:t>18</a:t>
            </a:fld>
            <a:endParaRPr lang="en-ZA"/>
          </a:p>
        </p:txBody>
      </p:sp>
    </p:spTree>
    <p:extLst>
      <p:ext uri="{BB962C8B-B14F-4D97-AF65-F5344CB8AC3E}">
        <p14:creationId xmlns:p14="http://schemas.microsoft.com/office/powerpoint/2010/main" val="40060115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FE8987-23DD-4815-B0FE-A24415BEB5CB}" type="slidenum">
              <a:rPr lang="en-ZA" smtClean="0"/>
              <a:pPr/>
              <a:t>19</a:t>
            </a:fld>
            <a:endParaRPr lang="en-ZA"/>
          </a:p>
        </p:txBody>
      </p:sp>
    </p:spTree>
    <p:extLst>
      <p:ext uri="{BB962C8B-B14F-4D97-AF65-F5344CB8AC3E}">
        <p14:creationId xmlns:p14="http://schemas.microsoft.com/office/powerpoint/2010/main" val="29577008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rope can only be strong if all the strands are strong.</a:t>
            </a:r>
            <a:r>
              <a:rPr lang="en-US" baseline="0" dirty="0" smtClean="0"/>
              <a:t> Most of us think that reading involves word recognition but that is only the part of reading that is done at school. RSRW games address all of these areas too. If children don’t understand what they are reading then they are only ‘barking at print’ so we need to use the time during talking and doing to strengthen children understanding. (see notes)</a:t>
            </a:r>
            <a:endParaRPr lang="en-US" dirty="0"/>
          </a:p>
        </p:txBody>
      </p:sp>
      <p:sp>
        <p:nvSpPr>
          <p:cNvPr id="4" name="Slide Number Placeholder 3"/>
          <p:cNvSpPr>
            <a:spLocks noGrp="1"/>
          </p:cNvSpPr>
          <p:nvPr>
            <p:ph type="sldNum" sz="quarter" idx="10"/>
          </p:nvPr>
        </p:nvSpPr>
        <p:spPr/>
        <p:txBody>
          <a:bodyPr/>
          <a:lstStyle/>
          <a:p>
            <a:fld id="{39FE8987-23DD-4815-B0FE-A24415BEB5CB}" type="slidenum">
              <a:rPr lang="en-ZA" smtClean="0"/>
              <a:pPr/>
              <a:t>20</a:t>
            </a:fld>
            <a:endParaRPr lang="en-ZA"/>
          </a:p>
        </p:txBody>
      </p:sp>
    </p:spTree>
    <p:extLst>
      <p:ext uri="{BB962C8B-B14F-4D97-AF65-F5344CB8AC3E}">
        <p14:creationId xmlns:p14="http://schemas.microsoft.com/office/powerpoint/2010/main" val="40337940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FE8987-23DD-4815-B0FE-A24415BEB5CB}" type="slidenum">
              <a:rPr lang="en-ZA" smtClean="0"/>
              <a:pPr/>
              <a:t>21</a:t>
            </a:fld>
            <a:endParaRPr lang="en-ZA"/>
          </a:p>
        </p:txBody>
      </p:sp>
    </p:spTree>
    <p:extLst>
      <p:ext uri="{BB962C8B-B14F-4D97-AF65-F5344CB8AC3E}">
        <p14:creationId xmlns:p14="http://schemas.microsoft.com/office/powerpoint/2010/main" val="2310693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FE8987-23DD-4815-B0FE-A24415BEB5CB}" type="slidenum">
              <a:rPr lang="en-ZA" smtClean="0"/>
              <a:pPr/>
              <a:t>2</a:t>
            </a:fld>
            <a:endParaRPr lang="en-ZA"/>
          </a:p>
        </p:txBody>
      </p:sp>
    </p:spTree>
    <p:extLst>
      <p:ext uri="{BB962C8B-B14F-4D97-AF65-F5344CB8AC3E}">
        <p14:creationId xmlns:p14="http://schemas.microsoft.com/office/powerpoint/2010/main" val="955036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FE8987-23DD-4815-B0FE-A24415BEB5CB}" type="slidenum">
              <a:rPr lang="en-ZA" smtClean="0"/>
              <a:pPr/>
              <a:t>22</a:t>
            </a:fld>
            <a:endParaRPr lang="en-ZA"/>
          </a:p>
        </p:txBody>
      </p:sp>
    </p:spTree>
    <p:extLst>
      <p:ext uri="{BB962C8B-B14F-4D97-AF65-F5344CB8AC3E}">
        <p14:creationId xmlns:p14="http://schemas.microsoft.com/office/powerpoint/2010/main" val="27062095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This clip shows us how</a:t>
            </a:r>
            <a:r>
              <a:rPr lang="en-ZA" baseline="0" dirty="0" smtClean="0"/>
              <a:t> the way we interact with our babies contributes to their well being. Research ahs shown that children who have care-givers that respond to </a:t>
            </a:r>
            <a:r>
              <a:rPr lang="en-ZA" baseline="0" dirty="0" err="1" smtClean="0"/>
              <a:t>thme</a:t>
            </a:r>
            <a:r>
              <a:rPr lang="en-ZA" baseline="0" dirty="0" smtClean="0"/>
              <a:t> positively will do well academically. In the Ready Steady Read Write programme we put a lot of emphasis on treating the children with love and a positive attitude. This clip shows so well how distressing it is for young children when they receive no response.</a:t>
            </a:r>
          </a:p>
          <a:p>
            <a:r>
              <a:rPr lang="en-ZA" baseline="0" dirty="0" smtClean="0"/>
              <a:t>Research has also shown that baby programme as only successful when parents interact with them while doing the programme. In other words, TV and digital </a:t>
            </a:r>
            <a:r>
              <a:rPr lang="en-ZA" baseline="0" smtClean="0"/>
              <a:t>programmes function </a:t>
            </a:r>
            <a:r>
              <a:rPr lang="en-ZA" baseline="0" dirty="0" smtClean="0"/>
              <a:t>best </a:t>
            </a:r>
            <a:r>
              <a:rPr lang="en-ZA" baseline="0" smtClean="0"/>
              <a:t>as ‘talking books’ </a:t>
            </a:r>
            <a:r>
              <a:rPr lang="en-ZA" baseline="0" dirty="0" smtClean="0"/>
              <a:t>rather than substitutes for parents-child interaction.</a:t>
            </a:r>
            <a:endParaRPr lang="en-ZA" dirty="0"/>
          </a:p>
        </p:txBody>
      </p:sp>
      <p:sp>
        <p:nvSpPr>
          <p:cNvPr id="4" name="Slide Number Placeholder 3"/>
          <p:cNvSpPr>
            <a:spLocks noGrp="1"/>
          </p:cNvSpPr>
          <p:nvPr>
            <p:ph type="sldNum" sz="quarter" idx="10"/>
          </p:nvPr>
        </p:nvSpPr>
        <p:spPr/>
        <p:txBody>
          <a:bodyPr/>
          <a:lstStyle/>
          <a:p>
            <a:fld id="{39FE8987-23DD-4815-B0FE-A24415BEB5CB}" type="slidenum">
              <a:rPr lang="en-ZA" smtClean="0"/>
              <a:pPr/>
              <a:t>23</a:t>
            </a:fld>
            <a:endParaRPr lang="en-ZA"/>
          </a:p>
        </p:txBody>
      </p:sp>
    </p:spTree>
    <p:extLst>
      <p:ext uri="{BB962C8B-B14F-4D97-AF65-F5344CB8AC3E}">
        <p14:creationId xmlns:p14="http://schemas.microsoft.com/office/powerpoint/2010/main" val="19300323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Sounding out the word ‘tight’ (</a:t>
            </a:r>
            <a:r>
              <a:rPr lang="en-ZA" baseline="0" dirty="0" smtClean="0"/>
              <a:t>t-</a:t>
            </a:r>
            <a:r>
              <a:rPr lang="en-ZA" baseline="0" dirty="0" err="1" smtClean="0"/>
              <a:t>i</a:t>
            </a:r>
            <a:r>
              <a:rPr lang="en-ZA" baseline="0" dirty="0" smtClean="0"/>
              <a:t>-g-h-t) doesn’t sound the same as the pronunciation of ’tight’ .  So children will look at the picture, and make sense of it based on their own experience of getting dressed - putting on clothes that are too tight or too loose – it is helpful if they have heard these words before.  They may have used the words too big or too small again if they haven't been exposed </a:t>
            </a:r>
            <a:r>
              <a:rPr lang="en-ZA" baseline="0" dirty="0" smtClean="0"/>
              <a:t>to the </a:t>
            </a:r>
            <a:r>
              <a:rPr lang="en-ZA" baseline="0" dirty="0" smtClean="0"/>
              <a:t>new </a:t>
            </a:r>
            <a:r>
              <a:rPr lang="en-ZA" baseline="0" dirty="0" smtClean="0"/>
              <a:t>words.</a:t>
            </a:r>
            <a:endParaRPr lang="en-US" dirty="0"/>
          </a:p>
        </p:txBody>
      </p:sp>
      <p:sp>
        <p:nvSpPr>
          <p:cNvPr id="4" name="Slide Number Placeholder 3"/>
          <p:cNvSpPr>
            <a:spLocks noGrp="1"/>
          </p:cNvSpPr>
          <p:nvPr>
            <p:ph type="sldNum" sz="quarter" idx="10"/>
          </p:nvPr>
        </p:nvSpPr>
        <p:spPr/>
        <p:txBody>
          <a:bodyPr/>
          <a:lstStyle/>
          <a:p>
            <a:fld id="{39FE8987-23DD-4815-B0FE-A24415BEB5CB}" type="slidenum">
              <a:rPr lang="en-ZA" smtClean="0"/>
              <a:pPr/>
              <a:t>3</a:t>
            </a:fld>
            <a:endParaRPr lang="en-ZA"/>
          </a:p>
        </p:txBody>
      </p:sp>
    </p:spTree>
    <p:extLst>
      <p:ext uri="{BB962C8B-B14F-4D97-AF65-F5344CB8AC3E}">
        <p14:creationId xmlns:p14="http://schemas.microsoft.com/office/powerpoint/2010/main" val="14707535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If they have carried shopping bags that</a:t>
            </a:r>
            <a:r>
              <a:rPr lang="en-ZA" baseline="0" dirty="0" smtClean="0"/>
              <a:t> are heavy and light, they will link that experience to words in this picture</a:t>
            </a:r>
            <a:endParaRPr lang="en-US" dirty="0"/>
          </a:p>
        </p:txBody>
      </p:sp>
      <p:sp>
        <p:nvSpPr>
          <p:cNvPr id="4" name="Slide Number Placeholder 3"/>
          <p:cNvSpPr>
            <a:spLocks noGrp="1"/>
          </p:cNvSpPr>
          <p:nvPr>
            <p:ph type="sldNum" sz="quarter" idx="10"/>
          </p:nvPr>
        </p:nvSpPr>
        <p:spPr/>
        <p:txBody>
          <a:bodyPr/>
          <a:lstStyle/>
          <a:p>
            <a:fld id="{39FE8987-23DD-4815-B0FE-A24415BEB5CB}" type="slidenum">
              <a:rPr lang="en-ZA" smtClean="0"/>
              <a:pPr/>
              <a:t>4</a:t>
            </a:fld>
            <a:endParaRPr lang="en-ZA"/>
          </a:p>
        </p:txBody>
      </p:sp>
    </p:spTree>
    <p:extLst>
      <p:ext uri="{BB962C8B-B14F-4D97-AF65-F5344CB8AC3E}">
        <p14:creationId xmlns:p14="http://schemas.microsoft.com/office/powerpoint/2010/main" val="6215348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baseline="0" dirty="0" smtClean="0"/>
              <a:t>For good communication we need to listen and pay attention, understand what people are saying to us and be able to speak out thoughts. If all of that is in place then school will be easier because we </a:t>
            </a:r>
            <a:r>
              <a:rPr lang="en-ZA" baseline="0" dirty="0" smtClean="0"/>
              <a:t>learn literacy and mathematics through language and </a:t>
            </a:r>
            <a:r>
              <a:rPr lang="en-ZA" baseline="0" dirty="0" smtClean="0"/>
              <a:t>communication. So much of what children have to do in school is language based and so their success is dependant on how good their ability with language is. </a:t>
            </a:r>
            <a:endParaRPr lang="en-US" dirty="0"/>
          </a:p>
        </p:txBody>
      </p:sp>
      <p:sp>
        <p:nvSpPr>
          <p:cNvPr id="4" name="Slide Number Placeholder 3"/>
          <p:cNvSpPr>
            <a:spLocks noGrp="1"/>
          </p:cNvSpPr>
          <p:nvPr>
            <p:ph type="sldNum" sz="quarter" idx="10"/>
          </p:nvPr>
        </p:nvSpPr>
        <p:spPr/>
        <p:txBody>
          <a:bodyPr/>
          <a:lstStyle/>
          <a:p>
            <a:fld id="{39FE8987-23DD-4815-B0FE-A24415BEB5CB}" type="slidenum">
              <a:rPr lang="en-ZA" smtClean="0"/>
              <a:pPr/>
              <a:t>5</a:t>
            </a:fld>
            <a:endParaRPr lang="en-ZA"/>
          </a:p>
        </p:txBody>
      </p:sp>
    </p:spTree>
    <p:extLst>
      <p:ext uri="{BB962C8B-B14F-4D97-AF65-F5344CB8AC3E}">
        <p14:creationId xmlns:p14="http://schemas.microsoft.com/office/powerpoint/2010/main" val="2728399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baseline="0" dirty="0" smtClean="0"/>
          </a:p>
        </p:txBody>
      </p:sp>
      <p:sp>
        <p:nvSpPr>
          <p:cNvPr id="4" name="Slide Number Placeholder 3"/>
          <p:cNvSpPr>
            <a:spLocks noGrp="1"/>
          </p:cNvSpPr>
          <p:nvPr>
            <p:ph type="sldNum" sz="quarter" idx="10"/>
          </p:nvPr>
        </p:nvSpPr>
        <p:spPr/>
        <p:txBody>
          <a:bodyPr/>
          <a:lstStyle/>
          <a:p>
            <a:fld id="{39FE8987-23DD-4815-B0FE-A24415BEB5CB}" type="slidenum">
              <a:rPr lang="en-ZA" smtClean="0"/>
              <a:pPr/>
              <a:t>6</a:t>
            </a:fld>
            <a:endParaRPr lang="en-ZA"/>
          </a:p>
        </p:txBody>
      </p:sp>
    </p:spTree>
    <p:extLst>
      <p:ext uri="{BB962C8B-B14F-4D97-AF65-F5344CB8AC3E}">
        <p14:creationId xmlns:p14="http://schemas.microsoft.com/office/powerpoint/2010/main" val="30788051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ZA" dirty="0" err="1" smtClean="0"/>
              <a:t>Groundbreaking</a:t>
            </a:r>
            <a:r>
              <a:rPr lang="en-ZA" dirty="0" smtClean="0"/>
              <a:t> study done in the USA in the 1960s to try to understand why children from families</a:t>
            </a:r>
            <a:r>
              <a:rPr lang="en-ZA" baseline="0" dirty="0" smtClean="0"/>
              <a:t> living in poverty did not achieve the same academic results as children from working class and professional families.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ZA" baseline="0" dirty="0" smtClean="0"/>
              <a:t>T</a:t>
            </a:r>
            <a:r>
              <a:rPr lang="en-ZA" dirty="0" smtClean="0"/>
              <a:t>ape recorders were placed in homes of families</a:t>
            </a:r>
            <a:r>
              <a:rPr lang="en-ZA" baseline="0" dirty="0" smtClean="0"/>
              <a:t> from these three groups over a few months and researchers found out a few very important things:  (</a:t>
            </a:r>
            <a:r>
              <a:rPr lang="en-ZA" baseline="0" dirty="0" err="1" smtClean="0"/>
              <a:t>i</a:t>
            </a:r>
            <a:r>
              <a:rPr lang="en-ZA" baseline="0" dirty="0" smtClean="0"/>
              <a:t>) children from families who are on social grants are spoken to far less than children whose parents are professionals, </a:t>
            </a:r>
            <a:r>
              <a:rPr lang="en-ZA" baseline="0" dirty="0" err="1" smtClean="0"/>
              <a:t>eg</a:t>
            </a:r>
            <a:r>
              <a:rPr lang="en-ZA" baseline="0" dirty="0" smtClean="0"/>
              <a:t> doctors, lawyers, etc.  (ii) these children also didn’t get the same types of words (they heard mostly business talk), and (iii) professional parents </a:t>
            </a:r>
            <a:r>
              <a:rPr lang="en-ZA" sz="1200" kern="1200" dirty="0" smtClean="0">
                <a:solidFill>
                  <a:schemeClr val="tx1"/>
                </a:solidFill>
                <a:effectLst/>
                <a:latin typeface="+mn-lt"/>
                <a:ea typeface="ＭＳ Ｐゴシック" charset="0"/>
                <a:cs typeface="+mn-cs"/>
              </a:rPr>
              <a:t>reprimanded their children, but far less than parents</a:t>
            </a:r>
            <a:r>
              <a:rPr lang="en-ZA" sz="1200" kern="1200" baseline="0" dirty="0" smtClean="0">
                <a:solidFill>
                  <a:schemeClr val="tx1"/>
                </a:solidFill>
                <a:effectLst/>
                <a:latin typeface="+mn-lt"/>
                <a:ea typeface="ＭＳ Ｐゴシック" charset="0"/>
                <a:cs typeface="+mn-cs"/>
              </a:rPr>
              <a:t> who received social grants - </a:t>
            </a:r>
            <a:r>
              <a:rPr lang="en-ZA" sz="1200" kern="1200" dirty="0" smtClean="0">
                <a:solidFill>
                  <a:schemeClr val="tx1"/>
                </a:solidFill>
                <a:effectLst/>
                <a:latin typeface="+mn-lt"/>
                <a:ea typeface="ＭＳ Ｐゴシック" charset="0"/>
                <a:cs typeface="+mn-cs"/>
              </a:rPr>
              <a:t>more than double the amount of negative remarks made to children in poor families compared to those in</a:t>
            </a:r>
            <a:r>
              <a:rPr lang="en-ZA" sz="1200" kern="1200" baseline="0" dirty="0" smtClean="0">
                <a:solidFill>
                  <a:schemeClr val="tx1"/>
                </a:solidFill>
                <a:effectLst/>
                <a:latin typeface="+mn-lt"/>
                <a:ea typeface="ＭＳ Ｐゴシック" charset="0"/>
                <a:cs typeface="+mn-cs"/>
              </a:rPr>
              <a:t> professional families</a:t>
            </a:r>
            <a:r>
              <a:rPr lang="en-ZA" baseline="0" dirty="0" smtClean="0"/>
              <a:t>. </a:t>
            </a:r>
          </a:p>
          <a:p>
            <a:endParaRPr lang="en-ZA" baseline="0" dirty="0" smtClean="0"/>
          </a:p>
          <a:p>
            <a:r>
              <a:rPr lang="en-ZA" baseline="0" dirty="0" smtClean="0"/>
              <a:t> </a:t>
            </a:r>
            <a:endParaRPr lang="en-US" dirty="0"/>
          </a:p>
        </p:txBody>
      </p:sp>
      <p:sp>
        <p:nvSpPr>
          <p:cNvPr id="4" name="Slide Number Placeholder 3"/>
          <p:cNvSpPr>
            <a:spLocks noGrp="1"/>
          </p:cNvSpPr>
          <p:nvPr>
            <p:ph type="sldNum" sz="quarter" idx="10"/>
          </p:nvPr>
        </p:nvSpPr>
        <p:spPr/>
        <p:txBody>
          <a:bodyPr/>
          <a:lstStyle/>
          <a:p>
            <a:fld id="{39FE8987-23DD-4815-B0FE-A24415BEB5CB}" type="slidenum">
              <a:rPr lang="en-ZA" smtClean="0"/>
              <a:pPr/>
              <a:t>7</a:t>
            </a:fld>
            <a:endParaRPr lang="en-ZA"/>
          </a:p>
        </p:txBody>
      </p:sp>
    </p:spTree>
    <p:extLst>
      <p:ext uri="{BB962C8B-B14F-4D97-AF65-F5344CB8AC3E}">
        <p14:creationId xmlns:p14="http://schemas.microsoft.com/office/powerpoint/2010/main" val="40046276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This is called ‘business talk’ in families.  What type of language is this?</a:t>
            </a:r>
            <a:r>
              <a:rPr lang="en-ZA" baseline="0" dirty="0" smtClean="0"/>
              <a:t>  </a:t>
            </a:r>
            <a:r>
              <a:rPr lang="en-ZA" dirty="0" smtClean="0"/>
              <a:t>Instructions, short</a:t>
            </a:r>
            <a:r>
              <a:rPr lang="en-ZA" baseline="0" dirty="0" smtClean="0"/>
              <a:t> commands, but </a:t>
            </a:r>
            <a:r>
              <a:rPr lang="en-ZA" dirty="0" smtClean="0"/>
              <a:t>no conversation</a:t>
            </a:r>
            <a:r>
              <a:rPr lang="en-ZA" dirty="0" smtClean="0"/>
              <a:t>! This kind of language actually</a:t>
            </a:r>
            <a:r>
              <a:rPr lang="en-ZA" baseline="0" dirty="0" smtClean="0"/>
              <a:t> blocks off communication and focuses mainly on managing children's behaviour.</a:t>
            </a:r>
            <a:endParaRPr lang="en-US" dirty="0"/>
          </a:p>
        </p:txBody>
      </p:sp>
      <p:sp>
        <p:nvSpPr>
          <p:cNvPr id="4" name="Slide Number Placeholder 3"/>
          <p:cNvSpPr>
            <a:spLocks noGrp="1"/>
          </p:cNvSpPr>
          <p:nvPr>
            <p:ph type="sldNum" sz="quarter" idx="10"/>
          </p:nvPr>
        </p:nvSpPr>
        <p:spPr/>
        <p:txBody>
          <a:bodyPr/>
          <a:lstStyle/>
          <a:p>
            <a:fld id="{39FE8987-23DD-4815-B0FE-A24415BEB5CB}" type="slidenum">
              <a:rPr lang="en-ZA" smtClean="0"/>
              <a:pPr/>
              <a:t>9</a:t>
            </a:fld>
            <a:endParaRPr lang="en-ZA"/>
          </a:p>
        </p:txBody>
      </p:sp>
    </p:spTree>
    <p:extLst>
      <p:ext uri="{BB962C8B-B14F-4D97-AF65-F5344CB8AC3E}">
        <p14:creationId xmlns:p14="http://schemas.microsoft.com/office/powerpoint/2010/main" val="9551413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ZA" dirty="0" smtClean="0"/>
              <a:t>Ways of talking:</a:t>
            </a:r>
          </a:p>
          <a:p>
            <a:pPr marL="228600" indent="-228600">
              <a:buAutoNum type="arabicPeriod"/>
            </a:pPr>
            <a:r>
              <a:rPr lang="en-ZA" dirty="0" smtClean="0"/>
              <a:t>Sharing personal stories</a:t>
            </a:r>
          </a:p>
          <a:p>
            <a:pPr marL="228600" indent="-228600">
              <a:buAutoNum type="arabicPeriod"/>
            </a:pPr>
            <a:r>
              <a:rPr lang="en-ZA" dirty="0" smtClean="0"/>
              <a:t>Describing</a:t>
            </a:r>
            <a:r>
              <a:rPr lang="en-ZA" baseline="0" dirty="0" smtClean="0"/>
              <a:t> feelings</a:t>
            </a:r>
          </a:p>
          <a:p>
            <a:pPr marL="228600" indent="-228600">
              <a:buAutoNum type="arabicPeriod"/>
            </a:pPr>
            <a:r>
              <a:rPr lang="en-ZA" baseline="0" dirty="0" smtClean="0"/>
              <a:t>Loving words – affirming and encouraging</a:t>
            </a:r>
          </a:p>
          <a:p>
            <a:pPr marL="228600" indent="-228600">
              <a:buAutoNum type="arabicPeriod"/>
            </a:pPr>
            <a:r>
              <a:rPr lang="en-ZA" baseline="0" dirty="0" smtClean="0"/>
              <a:t>Explanation</a:t>
            </a:r>
          </a:p>
          <a:p>
            <a:pPr marL="0" indent="0">
              <a:buNone/>
            </a:pPr>
            <a:endParaRPr lang="en-ZA" baseline="0" dirty="0" smtClean="0"/>
          </a:p>
          <a:p>
            <a:pPr marL="0" indent="0">
              <a:buNone/>
            </a:pPr>
            <a:r>
              <a:rPr lang="en-ZA" baseline="0" dirty="0" smtClean="0"/>
              <a:t>This leads to a rich language experience for young children. </a:t>
            </a:r>
            <a:endParaRPr lang="en-US" dirty="0"/>
          </a:p>
        </p:txBody>
      </p:sp>
      <p:sp>
        <p:nvSpPr>
          <p:cNvPr id="4" name="Slide Number Placeholder 3"/>
          <p:cNvSpPr>
            <a:spLocks noGrp="1"/>
          </p:cNvSpPr>
          <p:nvPr>
            <p:ph type="sldNum" sz="quarter" idx="10"/>
          </p:nvPr>
        </p:nvSpPr>
        <p:spPr/>
        <p:txBody>
          <a:bodyPr/>
          <a:lstStyle/>
          <a:p>
            <a:fld id="{39FE8987-23DD-4815-B0FE-A24415BEB5CB}" type="slidenum">
              <a:rPr lang="en-ZA" smtClean="0"/>
              <a:pPr/>
              <a:t>10</a:t>
            </a:fld>
            <a:endParaRPr lang="en-ZA"/>
          </a:p>
        </p:txBody>
      </p:sp>
    </p:spTree>
    <p:extLst>
      <p:ext uri="{BB962C8B-B14F-4D97-AF65-F5344CB8AC3E}">
        <p14:creationId xmlns:p14="http://schemas.microsoft.com/office/powerpoint/2010/main" val="33281409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fld id="{6347DAAF-0389-4281-BA58-9A230BF607F1}" type="slidenum">
              <a:rPr lang="en-GB" smtClean="0"/>
              <a:pPr/>
              <a:t>‹#›</a:t>
            </a:fld>
            <a:endParaRPr lang="en-GB"/>
          </a:p>
        </p:txBody>
      </p:sp>
    </p:spTree>
    <p:extLst>
      <p:ext uri="{BB962C8B-B14F-4D97-AF65-F5344CB8AC3E}">
        <p14:creationId xmlns:p14="http://schemas.microsoft.com/office/powerpoint/2010/main" val="29141545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fld id="{27C95D66-6AAD-4E9F-B11F-879A762FD925}" type="slidenum">
              <a:rPr lang="en-GB" smtClean="0"/>
              <a:pPr/>
              <a:t>‹#›</a:t>
            </a:fld>
            <a:endParaRPr lang="en-GB"/>
          </a:p>
        </p:txBody>
      </p:sp>
    </p:spTree>
    <p:extLst>
      <p:ext uri="{BB962C8B-B14F-4D97-AF65-F5344CB8AC3E}">
        <p14:creationId xmlns:p14="http://schemas.microsoft.com/office/powerpoint/2010/main" val="19633266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fld id="{F607C6F9-A6E3-4F5F-8019-31B6482F46E2}" type="slidenum">
              <a:rPr lang="en-GB" smtClean="0"/>
              <a:pPr/>
              <a:t>‹#›</a:t>
            </a:fld>
            <a:endParaRPr lang="en-GB"/>
          </a:p>
        </p:txBody>
      </p:sp>
    </p:spTree>
    <p:extLst>
      <p:ext uri="{BB962C8B-B14F-4D97-AF65-F5344CB8AC3E}">
        <p14:creationId xmlns:p14="http://schemas.microsoft.com/office/powerpoint/2010/main" val="1850094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1_Blank">
    <p:spTree>
      <p:nvGrpSpPr>
        <p:cNvPr id="1" name=""/>
        <p:cNvGrpSpPr/>
        <p:nvPr/>
      </p:nvGrpSpPr>
      <p:grpSpPr>
        <a:xfrm>
          <a:off x="0" y="0"/>
          <a:ext cx="0" cy="0"/>
          <a:chOff x="0" y="0"/>
          <a:chExt cx="0" cy="0"/>
        </a:xfrm>
      </p:grpSpPr>
      <p:sp>
        <p:nvSpPr>
          <p:cNvPr id="29" name="Shape 29"/>
          <p:cNvSpPr>
            <a:spLocks noGrp="1"/>
          </p:cNvSpPr>
          <p:nvPr>
            <p:ph idx="3"/>
          </p:nvPr>
        </p:nvSpPr>
        <p:spPr>
          <a:xfrm>
            <a:off x="532111" y="644222"/>
            <a:ext cx="8079778" cy="5569556"/>
          </a:xfrm>
          <a:prstGeom prst="rect">
            <a:avLst/>
          </a:prstGeom>
        </p:spPr>
        <p:txBody>
          <a:bodyPr/>
          <a:lstStyle/>
          <a:p>
            <a:pPr marL="0" lvl="0" indent="0" algn="ctr">
              <a:spcBef>
                <a:spcPts val="0"/>
              </a:spcBef>
              <a:buSzTx/>
              <a:buNone/>
              <a:defRPr sz="2800">
                <a:latin typeface="Gill Sans"/>
                <a:ea typeface="Gill Sans"/>
                <a:cs typeface="Gill Sans"/>
                <a:sym typeface="Gill Sans"/>
              </a:defRPr>
            </a:pPr>
            <a:endParaRPr/>
          </a:p>
        </p:txBody>
      </p:sp>
    </p:spTree>
    <p:extLst>
      <p:ext uri="{BB962C8B-B14F-4D97-AF65-F5344CB8AC3E}">
        <p14:creationId xmlns:p14="http://schemas.microsoft.com/office/powerpoint/2010/main" val="410852410"/>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fld id="{640A3953-9480-4BAF-92E6-767620104F2B}" type="slidenum">
              <a:rPr lang="en-GB" smtClean="0"/>
              <a:pPr/>
              <a:t>‹#›</a:t>
            </a:fld>
            <a:endParaRPr lang="en-GB"/>
          </a:p>
        </p:txBody>
      </p:sp>
    </p:spTree>
    <p:extLst>
      <p:ext uri="{BB962C8B-B14F-4D97-AF65-F5344CB8AC3E}">
        <p14:creationId xmlns:p14="http://schemas.microsoft.com/office/powerpoint/2010/main" val="16580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fld id="{1DC77C66-C05A-4473-A5BE-31B43217A03E}" type="slidenum">
              <a:rPr lang="en-GB" smtClean="0"/>
              <a:pPr/>
              <a:t>‹#›</a:t>
            </a:fld>
            <a:endParaRPr lang="en-GB"/>
          </a:p>
        </p:txBody>
      </p:sp>
    </p:spTree>
    <p:extLst>
      <p:ext uri="{BB962C8B-B14F-4D97-AF65-F5344CB8AC3E}">
        <p14:creationId xmlns:p14="http://schemas.microsoft.com/office/powerpoint/2010/main" val="319199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GB"/>
          </a:p>
        </p:txBody>
      </p:sp>
      <p:sp>
        <p:nvSpPr>
          <p:cNvPr id="6" name="Footer Placeholder 5"/>
          <p:cNvSpPr>
            <a:spLocks noGrp="1"/>
          </p:cNvSpPr>
          <p:nvPr>
            <p:ph type="ftr" sz="quarter" idx="11"/>
          </p:nvPr>
        </p:nvSpPr>
        <p:spPr/>
        <p:txBody>
          <a:bodyPr/>
          <a:lstStyle/>
          <a:p>
            <a:pPr>
              <a:defRPr/>
            </a:pPr>
            <a:endParaRPr lang="en-GB"/>
          </a:p>
        </p:txBody>
      </p:sp>
      <p:sp>
        <p:nvSpPr>
          <p:cNvPr id="7" name="Slide Number Placeholder 6"/>
          <p:cNvSpPr>
            <a:spLocks noGrp="1"/>
          </p:cNvSpPr>
          <p:nvPr>
            <p:ph type="sldNum" sz="quarter" idx="12"/>
          </p:nvPr>
        </p:nvSpPr>
        <p:spPr/>
        <p:txBody>
          <a:bodyPr/>
          <a:lstStyle/>
          <a:p>
            <a:fld id="{40BAB781-0B4E-495D-A83C-FDBDB2C0ED0F}" type="slidenum">
              <a:rPr lang="en-GB" smtClean="0"/>
              <a:pPr/>
              <a:t>‹#›</a:t>
            </a:fld>
            <a:endParaRPr lang="en-GB"/>
          </a:p>
        </p:txBody>
      </p:sp>
    </p:spTree>
    <p:extLst>
      <p:ext uri="{BB962C8B-B14F-4D97-AF65-F5344CB8AC3E}">
        <p14:creationId xmlns:p14="http://schemas.microsoft.com/office/powerpoint/2010/main" val="26088575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GB"/>
          </a:p>
        </p:txBody>
      </p:sp>
      <p:sp>
        <p:nvSpPr>
          <p:cNvPr id="8" name="Footer Placeholder 7"/>
          <p:cNvSpPr>
            <a:spLocks noGrp="1"/>
          </p:cNvSpPr>
          <p:nvPr>
            <p:ph type="ftr" sz="quarter" idx="11"/>
          </p:nvPr>
        </p:nvSpPr>
        <p:spPr/>
        <p:txBody>
          <a:bodyPr/>
          <a:lstStyle/>
          <a:p>
            <a:pPr>
              <a:defRPr/>
            </a:pPr>
            <a:endParaRPr lang="en-GB"/>
          </a:p>
        </p:txBody>
      </p:sp>
      <p:sp>
        <p:nvSpPr>
          <p:cNvPr id="9" name="Slide Number Placeholder 8"/>
          <p:cNvSpPr>
            <a:spLocks noGrp="1"/>
          </p:cNvSpPr>
          <p:nvPr>
            <p:ph type="sldNum" sz="quarter" idx="12"/>
          </p:nvPr>
        </p:nvSpPr>
        <p:spPr/>
        <p:txBody>
          <a:bodyPr/>
          <a:lstStyle/>
          <a:p>
            <a:fld id="{B85B8928-D7DC-4BBD-85AD-DB6165FFDDE6}" type="slidenum">
              <a:rPr lang="en-GB" smtClean="0"/>
              <a:pPr/>
              <a:t>‹#›</a:t>
            </a:fld>
            <a:endParaRPr lang="en-GB"/>
          </a:p>
        </p:txBody>
      </p:sp>
    </p:spTree>
    <p:extLst>
      <p:ext uri="{BB962C8B-B14F-4D97-AF65-F5344CB8AC3E}">
        <p14:creationId xmlns:p14="http://schemas.microsoft.com/office/powerpoint/2010/main" val="12490260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GB"/>
          </a:p>
        </p:txBody>
      </p:sp>
      <p:sp>
        <p:nvSpPr>
          <p:cNvPr id="4" name="Footer Placeholder 3"/>
          <p:cNvSpPr>
            <a:spLocks noGrp="1"/>
          </p:cNvSpPr>
          <p:nvPr>
            <p:ph type="ftr" sz="quarter" idx="11"/>
          </p:nvPr>
        </p:nvSpPr>
        <p:spPr/>
        <p:txBody>
          <a:bodyPr/>
          <a:lstStyle/>
          <a:p>
            <a:pPr>
              <a:defRPr/>
            </a:pPr>
            <a:endParaRPr lang="en-GB"/>
          </a:p>
        </p:txBody>
      </p:sp>
      <p:sp>
        <p:nvSpPr>
          <p:cNvPr id="5" name="Slide Number Placeholder 4"/>
          <p:cNvSpPr>
            <a:spLocks noGrp="1"/>
          </p:cNvSpPr>
          <p:nvPr>
            <p:ph type="sldNum" sz="quarter" idx="12"/>
          </p:nvPr>
        </p:nvSpPr>
        <p:spPr/>
        <p:txBody>
          <a:bodyPr/>
          <a:lstStyle/>
          <a:p>
            <a:fld id="{1F183DFC-AE97-463E-AA17-A5B0B7CEC00C}" type="slidenum">
              <a:rPr lang="en-GB" smtClean="0"/>
              <a:pPr/>
              <a:t>‹#›</a:t>
            </a:fld>
            <a:endParaRPr lang="en-GB"/>
          </a:p>
        </p:txBody>
      </p:sp>
    </p:spTree>
    <p:extLst>
      <p:ext uri="{BB962C8B-B14F-4D97-AF65-F5344CB8AC3E}">
        <p14:creationId xmlns:p14="http://schemas.microsoft.com/office/powerpoint/2010/main" val="1198793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GB"/>
          </a:p>
        </p:txBody>
      </p:sp>
      <p:sp>
        <p:nvSpPr>
          <p:cNvPr id="3" name="Footer Placeholder 2"/>
          <p:cNvSpPr>
            <a:spLocks noGrp="1"/>
          </p:cNvSpPr>
          <p:nvPr>
            <p:ph type="ftr" sz="quarter" idx="11"/>
          </p:nvPr>
        </p:nvSpPr>
        <p:spPr/>
        <p:txBody>
          <a:bodyPr/>
          <a:lstStyle/>
          <a:p>
            <a:pPr>
              <a:defRPr/>
            </a:pPr>
            <a:endParaRPr lang="en-GB"/>
          </a:p>
        </p:txBody>
      </p:sp>
      <p:sp>
        <p:nvSpPr>
          <p:cNvPr id="4" name="Slide Number Placeholder 3"/>
          <p:cNvSpPr>
            <a:spLocks noGrp="1"/>
          </p:cNvSpPr>
          <p:nvPr>
            <p:ph type="sldNum" sz="quarter" idx="12"/>
          </p:nvPr>
        </p:nvSpPr>
        <p:spPr/>
        <p:txBody>
          <a:bodyPr/>
          <a:lstStyle/>
          <a:p>
            <a:fld id="{62B32EA3-0CC3-4DF6-9A24-9740422C32AF}" type="slidenum">
              <a:rPr lang="en-GB" smtClean="0"/>
              <a:pPr/>
              <a:t>‹#›</a:t>
            </a:fld>
            <a:endParaRPr lang="en-GB"/>
          </a:p>
        </p:txBody>
      </p:sp>
    </p:spTree>
    <p:extLst>
      <p:ext uri="{BB962C8B-B14F-4D97-AF65-F5344CB8AC3E}">
        <p14:creationId xmlns:p14="http://schemas.microsoft.com/office/powerpoint/2010/main" val="2577040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GB"/>
          </a:p>
        </p:txBody>
      </p:sp>
      <p:sp>
        <p:nvSpPr>
          <p:cNvPr id="6" name="Footer Placeholder 5"/>
          <p:cNvSpPr>
            <a:spLocks noGrp="1"/>
          </p:cNvSpPr>
          <p:nvPr>
            <p:ph type="ftr" sz="quarter" idx="11"/>
          </p:nvPr>
        </p:nvSpPr>
        <p:spPr/>
        <p:txBody>
          <a:bodyPr/>
          <a:lstStyle/>
          <a:p>
            <a:pPr>
              <a:defRPr/>
            </a:pPr>
            <a:endParaRPr lang="en-GB"/>
          </a:p>
        </p:txBody>
      </p:sp>
      <p:sp>
        <p:nvSpPr>
          <p:cNvPr id="7" name="Slide Number Placeholder 6"/>
          <p:cNvSpPr>
            <a:spLocks noGrp="1"/>
          </p:cNvSpPr>
          <p:nvPr>
            <p:ph type="sldNum" sz="quarter" idx="12"/>
          </p:nvPr>
        </p:nvSpPr>
        <p:spPr/>
        <p:txBody>
          <a:bodyPr/>
          <a:lstStyle/>
          <a:p>
            <a:fld id="{23C4DA73-6791-4B5D-B43F-430890EC8580}" type="slidenum">
              <a:rPr lang="en-GB" smtClean="0"/>
              <a:pPr/>
              <a:t>‹#›</a:t>
            </a:fld>
            <a:endParaRPr lang="en-GB"/>
          </a:p>
        </p:txBody>
      </p:sp>
    </p:spTree>
    <p:extLst>
      <p:ext uri="{BB962C8B-B14F-4D97-AF65-F5344CB8AC3E}">
        <p14:creationId xmlns:p14="http://schemas.microsoft.com/office/powerpoint/2010/main" val="8663623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GB"/>
          </a:p>
        </p:txBody>
      </p:sp>
      <p:sp>
        <p:nvSpPr>
          <p:cNvPr id="6" name="Footer Placeholder 5"/>
          <p:cNvSpPr>
            <a:spLocks noGrp="1"/>
          </p:cNvSpPr>
          <p:nvPr>
            <p:ph type="ftr" sz="quarter" idx="11"/>
          </p:nvPr>
        </p:nvSpPr>
        <p:spPr/>
        <p:txBody>
          <a:bodyPr/>
          <a:lstStyle/>
          <a:p>
            <a:pPr>
              <a:defRPr/>
            </a:pPr>
            <a:endParaRPr lang="en-GB"/>
          </a:p>
        </p:txBody>
      </p:sp>
      <p:sp>
        <p:nvSpPr>
          <p:cNvPr id="7" name="Slide Number Placeholder 6"/>
          <p:cNvSpPr>
            <a:spLocks noGrp="1"/>
          </p:cNvSpPr>
          <p:nvPr>
            <p:ph type="sldNum" sz="quarter" idx="12"/>
          </p:nvPr>
        </p:nvSpPr>
        <p:spPr/>
        <p:txBody>
          <a:bodyPr/>
          <a:lstStyle/>
          <a:p>
            <a:fld id="{ED9A75E3-CE12-4D4B-A266-87F4A4D569E8}" type="slidenum">
              <a:rPr lang="en-GB" smtClean="0"/>
              <a:pPr/>
              <a:t>‹#›</a:t>
            </a:fld>
            <a:endParaRPr lang="en-GB"/>
          </a:p>
        </p:txBody>
      </p:sp>
    </p:spTree>
    <p:extLst>
      <p:ext uri="{BB962C8B-B14F-4D97-AF65-F5344CB8AC3E}">
        <p14:creationId xmlns:p14="http://schemas.microsoft.com/office/powerpoint/2010/main" val="38116035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1061159-B2E0-4385-B9F9-843CEA39A16E}" type="slidenum">
              <a:rPr lang="en-GB" smtClean="0"/>
              <a:pPr/>
              <a:t>‹#›</a:t>
            </a:fld>
            <a:endParaRPr lang="en-GB"/>
          </a:p>
        </p:txBody>
      </p:sp>
    </p:spTree>
    <p:extLst>
      <p:ext uri="{BB962C8B-B14F-4D97-AF65-F5344CB8AC3E}">
        <p14:creationId xmlns:p14="http://schemas.microsoft.com/office/powerpoint/2010/main" val="2752050392"/>
      </p:ext>
    </p:extLst>
  </p:cSld>
  <p:clrMap bg1="lt1" tx1="dk1" bg2="lt2" tx2="dk2" accent1="accent1" accent2="accent2" accent3="accent3" accent4="accent4" accent5="accent5" accent6="accent6" hlink="hlink" folHlink="folHlink"/>
  <p:sldLayoutIdLst>
    <p:sldLayoutId id="2147483969" r:id="rId1"/>
    <p:sldLayoutId id="2147483970" r:id="rId2"/>
    <p:sldLayoutId id="2147483971" r:id="rId3"/>
    <p:sldLayoutId id="2147483972" r:id="rId4"/>
    <p:sldLayoutId id="2147483973" r:id="rId5"/>
    <p:sldLayoutId id="2147483974" r:id="rId6"/>
    <p:sldLayoutId id="2147483975" r:id="rId7"/>
    <p:sldLayoutId id="2147483976" r:id="rId8"/>
    <p:sldLayoutId id="2147483977" r:id="rId9"/>
    <p:sldLayoutId id="2147483978" r:id="rId10"/>
    <p:sldLayoutId id="2147483979" r:id="rId11"/>
    <p:sldLayoutId id="2147483980"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https://youtu.be/apzXGEbZht0" TargetMode="External"/><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228600" y="188913"/>
            <a:ext cx="8712200" cy="6480175"/>
          </a:xfrm>
          <a:prstGeom prst="roundRect">
            <a:avLst>
              <a:gd name="adj" fmla="val 4986"/>
            </a:avLst>
          </a:prstGeom>
          <a:noFill/>
          <a:ln w="12700" cmpd="sng">
            <a:solidFill>
              <a:srgbClr val="0075C2"/>
            </a:solidFill>
            <a:prstDash val="dash"/>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0075C2"/>
              </a:solidFill>
              <a:ea typeface="ＭＳ Ｐゴシック" charset="-128"/>
            </a:endParaRPr>
          </a:p>
        </p:txBody>
      </p:sp>
      <p:pic>
        <p:nvPicPr>
          <p:cNvPr id="15363" name="Picture 2" descr="man and girl stairs small.png"/>
          <p:cNvPicPr>
            <a:picLocks noChangeAspect="1"/>
          </p:cNvPicPr>
          <p:nvPr/>
        </p:nvPicPr>
        <p:blipFill>
          <a:blip r:embed="rId3" cstate="print"/>
          <a:srcRect/>
          <a:stretch>
            <a:fillRect/>
          </a:stretch>
        </p:blipFill>
        <p:spPr bwMode="auto">
          <a:xfrm>
            <a:off x="448852" y="4286606"/>
            <a:ext cx="2111375" cy="2228850"/>
          </a:xfrm>
          <a:prstGeom prst="rect">
            <a:avLst/>
          </a:prstGeom>
          <a:noFill/>
          <a:ln w="9525">
            <a:noFill/>
            <a:miter lim="800000"/>
            <a:headEnd/>
            <a:tailEnd/>
          </a:ln>
        </p:spPr>
      </p:pic>
      <p:sp>
        <p:nvSpPr>
          <p:cNvPr id="7" name="Rectangle 6"/>
          <p:cNvSpPr>
            <a:spLocks noChangeArrowheads="1"/>
          </p:cNvSpPr>
          <p:nvPr/>
        </p:nvSpPr>
        <p:spPr bwMode="auto">
          <a:xfrm>
            <a:off x="588256" y="1661931"/>
            <a:ext cx="7992888" cy="2862322"/>
          </a:xfrm>
          <a:prstGeom prst="rect">
            <a:avLst/>
          </a:prstGeom>
          <a:noFill/>
          <a:ln w="9525">
            <a:noFill/>
            <a:miter lim="800000"/>
            <a:headEnd/>
            <a:tailEnd/>
          </a:ln>
        </p:spPr>
        <p:txBody>
          <a:bodyPr wrap="square">
            <a:spAutoFit/>
          </a:bodyPr>
          <a:lstStyle/>
          <a:p>
            <a:pPr algn="ctr"/>
            <a:r>
              <a:rPr lang="en-ZA" sz="6000" dirty="0" smtClean="0">
                <a:effectLst>
                  <a:outerShdw blurRad="38100" dist="38100" dir="2700000" algn="tl">
                    <a:srgbClr val="C0C0C0"/>
                  </a:outerShdw>
                </a:effectLst>
                <a:latin typeface="Calibri" pitchFamily="34" charset="0"/>
              </a:rPr>
              <a:t>Why early language development is so important </a:t>
            </a:r>
            <a:endParaRPr lang="en-GB" sz="6000" dirty="0">
              <a:effectLst>
                <a:outerShdw blurRad="38100" dist="38100" dir="2700000" algn="tl">
                  <a:srgbClr val="C0C0C0"/>
                </a:outerShdw>
              </a:effectLst>
              <a:latin typeface="Calibri" pitchFamily="34" charset="0"/>
            </a:endParaRP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92464" y="5141938"/>
            <a:ext cx="2592288" cy="1369079"/>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3279" y="188913"/>
            <a:ext cx="7922841" cy="1595264"/>
          </a:xfrm>
        </p:spPr>
        <p:txBody>
          <a:bodyPr>
            <a:noAutofit/>
          </a:bodyPr>
          <a:lstStyle/>
          <a:p>
            <a:pPr algn="ctr"/>
            <a:r>
              <a:rPr lang="en-ZA" sz="3600" b="1" dirty="0" smtClean="0">
                <a:ea typeface="ＭＳ Ｐゴシック" pitchFamily="34" charset="-128"/>
              </a:rPr>
              <a:t>More stories, explanations, varied vocabulary, back and forth conversations and loving words</a:t>
            </a:r>
            <a:endParaRPr lang="en-US" sz="3600" b="1" dirty="0"/>
          </a:p>
        </p:txBody>
      </p:sp>
      <p:sp>
        <p:nvSpPr>
          <p:cNvPr id="5" name="Content Placeholder 4"/>
          <p:cNvSpPr>
            <a:spLocks noGrp="1"/>
          </p:cNvSpPr>
          <p:nvPr>
            <p:ph idx="1"/>
          </p:nvPr>
        </p:nvSpPr>
        <p:spPr>
          <a:xfrm>
            <a:off x="659420" y="1916832"/>
            <a:ext cx="7886700" cy="4608512"/>
          </a:xfrm>
        </p:spPr>
        <p:txBody>
          <a:bodyPr>
            <a:noAutofit/>
          </a:bodyPr>
          <a:lstStyle/>
          <a:p>
            <a:r>
              <a:rPr lang="en-ZA" sz="2800" b="1" dirty="0">
                <a:solidFill>
                  <a:srgbClr val="00B050"/>
                </a:solidFill>
              </a:rPr>
              <a:t>Remember when we went to visit </a:t>
            </a:r>
            <a:r>
              <a:rPr lang="en-ZA" sz="2800" b="1" dirty="0" err="1">
                <a:solidFill>
                  <a:srgbClr val="00B050"/>
                </a:solidFill>
              </a:rPr>
              <a:t>Ouma</a:t>
            </a:r>
            <a:r>
              <a:rPr lang="en-ZA" sz="2800" b="1" dirty="0">
                <a:solidFill>
                  <a:srgbClr val="00B050"/>
                </a:solidFill>
              </a:rPr>
              <a:t>….</a:t>
            </a:r>
          </a:p>
          <a:p>
            <a:endParaRPr lang="en-ZA" sz="2800" b="1" dirty="0">
              <a:solidFill>
                <a:srgbClr val="00B050"/>
              </a:solidFill>
            </a:endParaRPr>
          </a:p>
          <a:p>
            <a:r>
              <a:rPr lang="en-ZA" sz="2800" b="1" dirty="0">
                <a:solidFill>
                  <a:srgbClr val="00B050"/>
                </a:solidFill>
              </a:rPr>
              <a:t>I am sure that made you feel disappointed.</a:t>
            </a:r>
          </a:p>
          <a:p>
            <a:endParaRPr lang="en-ZA" sz="2800" b="1" dirty="0">
              <a:solidFill>
                <a:srgbClr val="00B050"/>
              </a:solidFill>
            </a:endParaRPr>
          </a:p>
          <a:p>
            <a:r>
              <a:rPr lang="en-ZA" sz="2800" b="1" dirty="0">
                <a:solidFill>
                  <a:srgbClr val="00B050"/>
                </a:solidFill>
              </a:rPr>
              <a:t>That is a great idea – I love your thinking!</a:t>
            </a:r>
          </a:p>
          <a:p>
            <a:endParaRPr lang="en-ZA" sz="2800" b="1" dirty="0">
              <a:solidFill>
                <a:srgbClr val="00B050"/>
              </a:solidFill>
            </a:endParaRPr>
          </a:p>
          <a:p>
            <a:r>
              <a:rPr lang="en-ZA" sz="2800" b="1" dirty="0">
                <a:solidFill>
                  <a:srgbClr val="00B050"/>
                </a:solidFill>
              </a:rPr>
              <a:t>That word ‘</a:t>
            </a:r>
            <a:r>
              <a:rPr lang="en-ZA" sz="2800" b="1" i="1" dirty="0">
                <a:solidFill>
                  <a:srgbClr val="00B050"/>
                </a:solidFill>
              </a:rPr>
              <a:t>enormous</a:t>
            </a:r>
            <a:r>
              <a:rPr lang="en-ZA" sz="2800" b="1" dirty="0">
                <a:solidFill>
                  <a:srgbClr val="00B050"/>
                </a:solidFill>
              </a:rPr>
              <a:t>’ is a hard word … it means very, very </a:t>
            </a:r>
            <a:r>
              <a:rPr lang="en-ZA" sz="2800" b="1" dirty="0" smtClean="0">
                <a:solidFill>
                  <a:srgbClr val="00B050"/>
                </a:solidFill>
              </a:rPr>
              <a:t>big</a:t>
            </a:r>
          </a:p>
          <a:p>
            <a:pPr marL="0" indent="0">
              <a:buNone/>
            </a:pPr>
            <a:endParaRPr lang="en-ZA" sz="2800" b="1" dirty="0" smtClean="0">
              <a:solidFill>
                <a:srgbClr val="00B050"/>
              </a:solidFill>
            </a:endParaRPr>
          </a:p>
          <a:p>
            <a:r>
              <a:rPr lang="en-ZA" sz="2800" b="1" dirty="0" smtClean="0">
                <a:solidFill>
                  <a:srgbClr val="00B050"/>
                </a:solidFill>
              </a:rPr>
              <a:t>What a good try!</a:t>
            </a:r>
            <a:endParaRPr lang="en-US" sz="2800" b="1" dirty="0"/>
          </a:p>
        </p:txBody>
      </p:sp>
      <p:sp>
        <p:nvSpPr>
          <p:cNvPr id="6" name="Rounded Rectangle 5"/>
          <p:cNvSpPr/>
          <p:nvPr/>
        </p:nvSpPr>
        <p:spPr>
          <a:xfrm>
            <a:off x="228600" y="188913"/>
            <a:ext cx="8712200" cy="6480175"/>
          </a:xfrm>
          <a:prstGeom prst="roundRect">
            <a:avLst>
              <a:gd name="adj" fmla="val 4986"/>
            </a:avLst>
          </a:prstGeom>
          <a:noFill/>
          <a:ln w="12700" cmpd="sng">
            <a:solidFill>
              <a:srgbClr val="0075C2"/>
            </a:solidFill>
            <a:prstDash val="dash"/>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0075C2"/>
              </a:solidFill>
              <a:ea typeface="ＭＳ Ｐゴシック" charset="-128"/>
            </a:endParaRPr>
          </a:p>
        </p:txBody>
      </p:sp>
    </p:spTree>
    <p:extLst>
      <p:ext uri="{BB962C8B-B14F-4D97-AF65-F5344CB8AC3E}">
        <p14:creationId xmlns:p14="http://schemas.microsoft.com/office/powerpoint/2010/main" val="22025900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228600" y="188913"/>
            <a:ext cx="8712200" cy="6480175"/>
          </a:xfrm>
          <a:prstGeom prst="roundRect">
            <a:avLst>
              <a:gd name="adj" fmla="val 4986"/>
            </a:avLst>
          </a:prstGeom>
          <a:noFill/>
          <a:ln w="12700" cmpd="sng">
            <a:solidFill>
              <a:srgbClr val="0075C2"/>
            </a:solidFill>
            <a:prstDash val="dash"/>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0075C2"/>
              </a:solidFill>
              <a:ea typeface="ＭＳ Ｐゴシック" charset="-128"/>
            </a:endParaRPr>
          </a:p>
        </p:txBody>
      </p:sp>
      <p:sp>
        <p:nvSpPr>
          <p:cNvPr id="6" name="Title 1"/>
          <p:cNvSpPr txBox="1">
            <a:spLocks/>
          </p:cNvSpPr>
          <p:nvPr/>
        </p:nvSpPr>
        <p:spPr>
          <a:xfrm>
            <a:off x="1200324" y="1520788"/>
            <a:ext cx="6768752" cy="3816424"/>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ＭＳ Ｐゴシック" charset="0"/>
                <a:cs typeface="+mj-cs"/>
              </a:defRPr>
            </a:lvl1pPr>
            <a:lvl2pPr algn="ctr" rtl="0" eaLnBrk="0" fontAlgn="base" hangingPunct="0">
              <a:spcBef>
                <a:spcPct val="0"/>
              </a:spcBef>
              <a:spcAft>
                <a:spcPct val="0"/>
              </a:spcAft>
              <a:defRPr sz="4400">
                <a:solidFill>
                  <a:schemeClr val="tx1"/>
                </a:solidFill>
                <a:latin typeface="Calibri" charset="0"/>
                <a:ea typeface="ＭＳ Ｐゴシック" charset="0"/>
              </a:defRPr>
            </a:lvl2pPr>
            <a:lvl3pPr algn="ctr" rtl="0" eaLnBrk="0" fontAlgn="base" hangingPunct="0">
              <a:spcBef>
                <a:spcPct val="0"/>
              </a:spcBef>
              <a:spcAft>
                <a:spcPct val="0"/>
              </a:spcAft>
              <a:defRPr sz="4400">
                <a:solidFill>
                  <a:schemeClr val="tx1"/>
                </a:solidFill>
                <a:latin typeface="Calibri" charset="0"/>
                <a:ea typeface="ＭＳ Ｐゴシック" charset="0"/>
              </a:defRPr>
            </a:lvl3pPr>
            <a:lvl4pPr algn="ctr" rtl="0" eaLnBrk="0" fontAlgn="base" hangingPunct="0">
              <a:spcBef>
                <a:spcPct val="0"/>
              </a:spcBef>
              <a:spcAft>
                <a:spcPct val="0"/>
              </a:spcAft>
              <a:defRPr sz="4400">
                <a:solidFill>
                  <a:schemeClr val="tx1"/>
                </a:solidFill>
                <a:latin typeface="Calibri" charset="0"/>
                <a:ea typeface="ＭＳ Ｐゴシック" charset="0"/>
              </a:defRPr>
            </a:lvl4pPr>
            <a:lvl5pPr algn="ctr" rtl="0" eaLnBrk="0" fontAlgn="base" hangingPunct="0">
              <a:spcBef>
                <a:spcPct val="0"/>
              </a:spcBef>
              <a:spcAft>
                <a:spcPct val="0"/>
              </a:spcAft>
              <a:defRPr sz="4400">
                <a:solidFill>
                  <a:schemeClr val="tx1"/>
                </a:solidFill>
                <a:latin typeface="Calibri" charset="0"/>
                <a:ea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defRPr>
            </a:lvl9pPr>
          </a:lstStyle>
          <a:p>
            <a:r>
              <a:rPr lang="en-ZA" b="1" dirty="0" smtClean="0">
                <a:ea typeface="ＭＳ Ｐゴシック" pitchFamily="34" charset="-128"/>
              </a:rPr>
              <a:t>How can we make sure all our children have the benefit of rich early language learning experiences and loving words?</a:t>
            </a:r>
            <a:endParaRPr lang="en-ZA" b="1" dirty="0"/>
          </a:p>
        </p:txBody>
      </p:sp>
    </p:spTree>
    <p:extLst>
      <p:ext uri="{BB962C8B-B14F-4D97-AF65-F5344CB8AC3E}">
        <p14:creationId xmlns:p14="http://schemas.microsoft.com/office/powerpoint/2010/main" val="17089003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457200" y="274638"/>
            <a:ext cx="7499176" cy="1143000"/>
          </a:xfrm>
        </p:spPr>
        <p:txBody>
          <a:bodyPr/>
          <a:lstStyle/>
          <a:p>
            <a:pPr algn="ctr" eaLnBrk="1" hangingPunct="1"/>
            <a:r>
              <a:rPr lang="en-GB" b="1" dirty="0" smtClean="0">
                <a:latin typeface="Calibri" pitchFamily="34" charset="0"/>
              </a:rPr>
              <a:t>Early language matters</a:t>
            </a:r>
          </a:p>
        </p:txBody>
      </p:sp>
      <p:sp>
        <p:nvSpPr>
          <p:cNvPr id="43011" name="Rectangle 3"/>
          <p:cNvSpPr>
            <a:spLocks noGrp="1" noChangeArrowheads="1"/>
          </p:cNvSpPr>
          <p:nvPr>
            <p:ph idx="1"/>
          </p:nvPr>
        </p:nvSpPr>
        <p:spPr>
          <a:xfrm>
            <a:off x="457200" y="1638256"/>
            <a:ext cx="8280920" cy="4608512"/>
          </a:xfrm>
        </p:spPr>
        <p:txBody>
          <a:bodyPr/>
          <a:lstStyle/>
          <a:p>
            <a:pPr eaLnBrk="1" hangingPunct="1">
              <a:lnSpc>
                <a:spcPct val="90000"/>
              </a:lnSpc>
              <a:buFont typeface="Wingdings" pitchFamily="2" charset="2"/>
              <a:buNone/>
            </a:pPr>
            <a:r>
              <a:rPr lang="en-GB" sz="2000" dirty="0" smtClean="0">
                <a:latin typeface="Calibri" pitchFamily="34" charset="0"/>
              </a:rPr>
              <a:t>   </a:t>
            </a:r>
            <a:endParaRPr lang="en-GB" sz="2000" dirty="0" smtClean="0">
              <a:latin typeface="Calibri" pitchFamily="34" charset="0"/>
            </a:endParaRPr>
          </a:p>
          <a:p>
            <a:pPr eaLnBrk="1" hangingPunct="1">
              <a:lnSpc>
                <a:spcPct val="90000"/>
              </a:lnSpc>
              <a:buFont typeface="Wingdings" pitchFamily="2" charset="2"/>
              <a:buNone/>
            </a:pPr>
            <a:endParaRPr lang="en-GB" sz="2000" dirty="0" smtClean="0">
              <a:latin typeface="Calibri" pitchFamily="34" charset="0"/>
            </a:endParaRPr>
          </a:p>
          <a:p>
            <a:pPr eaLnBrk="1" hangingPunct="1">
              <a:lnSpc>
                <a:spcPct val="90000"/>
              </a:lnSpc>
              <a:buFont typeface="Wingdings" pitchFamily="2" charset="2"/>
              <a:buNone/>
            </a:pPr>
            <a:r>
              <a:rPr lang="en-GB" sz="2000" dirty="0" smtClean="0">
                <a:latin typeface="Calibri" pitchFamily="34" charset="0"/>
              </a:rPr>
              <a:t>        (</a:t>
            </a:r>
            <a:r>
              <a:rPr lang="en-GB" sz="2000" dirty="0" err="1" smtClean="0">
                <a:latin typeface="Calibri" pitchFamily="34" charset="0"/>
              </a:rPr>
              <a:t>Lucchese</a:t>
            </a:r>
            <a:r>
              <a:rPr lang="en-GB" sz="2000" dirty="0" smtClean="0">
                <a:latin typeface="Calibri" pitchFamily="34" charset="0"/>
              </a:rPr>
              <a:t> and </a:t>
            </a:r>
            <a:r>
              <a:rPr lang="en-GB" sz="2000" dirty="0" err="1" smtClean="0">
                <a:latin typeface="Calibri" pitchFamily="34" charset="0"/>
              </a:rPr>
              <a:t>Tamis-LeMonda</a:t>
            </a:r>
            <a:r>
              <a:rPr lang="en-GB" sz="2000" dirty="0" smtClean="0">
                <a:latin typeface="Calibri" pitchFamily="34" charset="0"/>
              </a:rPr>
              <a:t>, 2007) </a:t>
            </a:r>
          </a:p>
        </p:txBody>
      </p:sp>
      <p:sp>
        <p:nvSpPr>
          <p:cNvPr id="5" name="Rounded Rectangle 4"/>
          <p:cNvSpPr/>
          <p:nvPr/>
        </p:nvSpPr>
        <p:spPr>
          <a:xfrm>
            <a:off x="228600" y="188913"/>
            <a:ext cx="8712200" cy="6480175"/>
          </a:xfrm>
          <a:prstGeom prst="roundRect">
            <a:avLst>
              <a:gd name="adj" fmla="val 4986"/>
            </a:avLst>
          </a:prstGeom>
          <a:noFill/>
          <a:ln w="12700" cmpd="sng">
            <a:solidFill>
              <a:srgbClr val="0075C2"/>
            </a:solidFill>
            <a:prstDash val="dash"/>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0075C2"/>
              </a:solidFill>
              <a:ea typeface="ＭＳ Ｐゴシック" charset="-128"/>
            </a:endParaRPr>
          </a:p>
        </p:txBody>
      </p:sp>
      <p:pic>
        <p:nvPicPr>
          <p:cNvPr id="6" name="Picture 2"/>
          <p:cNvPicPr>
            <a:picLocks noChangeAspect="1" noChangeArrowheads="1"/>
          </p:cNvPicPr>
          <p:nvPr/>
        </p:nvPicPr>
        <p:blipFill>
          <a:blip r:embed="rId3" cstate="print"/>
          <a:srcRect/>
          <a:stretch>
            <a:fillRect/>
          </a:stretch>
        </p:blipFill>
        <p:spPr bwMode="auto">
          <a:xfrm>
            <a:off x="827584" y="1175160"/>
            <a:ext cx="7128792" cy="5296710"/>
          </a:xfrm>
          <a:prstGeom prst="rect">
            <a:avLst/>
          </a:prstGeom>
          <a:noFill/>
          <a:ln w="9525">
            <a:noFill/>
            <a:miter lim="800000"/>
            <a:headEnd/>
            <a:tailEnd/>
          </a:ln>
        </p:spPr>
      </p:pic>
    </p:spTree>
    <p:extLst>
      <p:ext uri="{BB962C8B-B14F-4D97-AF65-F5344CB8AC3E}">
        <p14:creationId xmlns:p14="http://schemas.microsoft.com/office/powerpoint/2010/main" val="1214978572"/>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ZA" sz="5400" dirty="0" smtClean="0">
                <a:solidFill>
                  <a:schemeClr val="accent1">
                    <a:lumMod val="75000"/>
                  </a:schemeClr>
                </a:solidFill>
                <a:latin typeface="Arial Rounded MT Bold" panose="020F0704030504030204" pitchFamily="34" charset="0"/>
              </a:rPr>
              <a:t>Talk and listen</a:t>
            </a:r>
            <a:endParaRPr lang="en-ZA" sz="5400" dirty="0">
              <a:solidFill>
                <a:schemeClr val="accent1">
                  <a:lumMod val="75000"/>
                </a:schemeClr>
              </a:solidFill>
              <a:latin typeface="Arial Rounded MT Bold" panose="020F0704030504030204" pitchFamily="34" charset="0"/>
            </a:endParaRPr>
          </a:p>
        </p:txBody>
      </p:sp>
      <p:pic>
        <p:nvPicPr>
          <p:cNvPr id="4" name="Picture 2"/>
          <p:cNvPicPr>
            <a:picLocks noGrp="1" noChangeAspect="1" noChangeArrowheads="1"/>
          </p:cNvPicPr>
          <p:nvPr>
            <p:ph idx="1"/>
          </p:nvPr>
        </p:nvPicPr>
        <p:blipFill>
          <a:blip r:embed="rId3" cstate="print"/>
          <a:srcRect/>
          <a:stretch>
            <a:fillRect/>
          </a:stretch>
        </p:blipFill>
        <p:spPr bwMode="auto">
          <a:xfrm>
            <a:off x="1638796" y="1825625"/>
            <a:ext cx="5866407" cy="4351338"/>
          </a:xfrm>
          <a:prstGeom prst="rect">
            <a:avLst/>
          </a:prstGeom>
          <a:noFill/>
          <a:ln w="9525">
            <a:noFill/>
            <a:miter lim="800000"/>
            <a:headEnd/>
            <a:tailEnd/>
          </a:ln>
        </p:spPr>
      </p:pic>
    </p:spTree>
    <p:extLst>
      <p:ext uri="{BB962C8B-B14F-4D97-AF65-F5344CB8AC3E}">
        <p14:creationId xmlns:p14="http://schemas.microsoft.com/office/powerpoint/2010/main" val="25368749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228600" y="188913"/>
            <a:ext cx="8712200" cy="6480175"/>
          </a:xfrm>
          <a:prstGeom prst="roundRect">
            <a:avLst>
              <a:gd name="adj" fmla="val 4986"/>
            </a:avLst>
          </a:prstGeom>
          <a:noFill/>
          <a:ln w="12700" cmpd="sng">
            <a:solidFill>
              <a:srgbClr val="0075C2"/>
            </a:solidFill>
            <a:prstDash val="dash"/>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0075C2"/>
              </a:solidFill>
              <a:ea typeface="ＭＳ Ｐゴシック" charset="-128"/>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5816" y="188913"/>
            <a:ext cx="7799680" cy="6298241"/>
          </a:xfrm>
          <a:prstGeom prst="rect">
            <a:avLst/>
          </a:prstGeom>
        </p:spPr>
      </p:pic>
    </p:spTree>
    <p:extLst>
      <p:ext uri="{BB962C8B-B14F-4D97-AF65-F5344CB8AC3E}">
        <p14:creationId xmlns:p14="http://schemas.microsoft.com/office/powerpoint/2010/main" val="783872928"/>
      </p:ext>
    </p:extLst>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3608" y="28134"/>
            <a:ext cx="7560840" cy="6829866"/>
          </a:xfrm>
          <a:prstGeom prst="rect">
            <a:avLst/>
          </a:prstGeom>
        </p:spPr>
      </p:pic>
    </p:spTree>
    <p:extLst>
      <p:ext uri="{BB962C8B-B14F-4D97-AF65-F5344CB8AC3E}">
        <p14:creationId xmlns:p14="http://schemas.microsoft.com/office/powerpoint/2010/main" val="10831733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ZA" sz="6600" b="1" dirty="0" smtClean="0">
                <a:solidFill>
                  <a:schemeClr val="accent1">
                    <a:lumMod val="75000"/>
                  </a:schemeClr>
                </a:solidFill>
                <a:latin typeface="Arial Rounded MT Bold" panose="020F0704030504030204" pitchFamily="34" charset="0"/>
              </a:rPr>
              <a:t>Tell stories</a:t>
            </a:r>
            <a:endParaRPr lang="en-ZA" sz="6600" b="1" dirty="0">
              <a:solidFill>
                <a:schemeClr val="accent1">
                  <a:lumMod val="75000"/>
                </a:schemeClr>
              </a:solidFill>
              <a:latin typeface="Arial Rounded MT Bold" panose="020F0704030504030204" pitchFamily="34" charset="0"/>
            </a:endParaRPr>
          </a:p>
        </p:txBody>
      </p:sp>
      <p:pic>
        <p:nvPicPr>
          <p:cNvPr id="4" name="Picture 2"/>
          <p:cNvPicPr>
            <a:picLocks noGrp="1" noChangeAspect="1" noChangeArrowheads="1"/>
          </p:cNvPicPr>
          <p:nvPr>
            <p:ph idx="1"/>
          </p:nvPr>
        </p:nvPicPr>
        <p:blipFill>
          <a:blip r:embed="rId3" cstate="print"/>
          <a:stretch>
            <a:fillRect/>
          </a:stretch>
        </p:blipFill>
        <p:spPr bwMode="auto">
          <a:xfrm>
            <a:off x="1080444" y="1556792"/>
            <a:ext cx="7019948" cy="4914793"/>
          </a:xfrm>
          <a:prstGeom prst="rect">
            <a:avLst/>
          </a:prstGeom>
          <a:noFill/>
          <a:ln w="9525">
            <a:noFill/>
            <a:miter lim="800000"/>
            <a:headEnd/>
            <a:tailEnd/>
          </a:ln>
        </p:spPr>
      </p:pic>
    </p:spTree>
    <p:extLst>
      <p:ext uri="{BB962C8B-B14F-4D97-AF65-F5344CB8AC3E}">
        <p14:creationId xmlns:p14="http://schemas.microsoft.com/office/powerpoint/2010/main" val="27856190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457200" y="571500"/>
            <a:ext cx="8229600" cy="5715000"/>
          </a:xfrm>
          <a:prstGeom prst="rect">
            <a:avLst/>
          </a:prstGeom>
          <a:noFill/>
          <a:ln w="9525">
            <a:noFill/>
            <a:miter lim="800000"/>
            <a:headEnd/>
            <a:tailEnd/>
          </a:ln>
        </p:spPr>
      </p:pic>
      <p:sp>
        <p:nvSpPr>
          <p:cNvPr id="3" name="Rounded Rectangle 2"/>
          <p:cNvSpPr/>
          <p:nvPr/>
        </p:nvSpPr>
        <p:spPr>
          <a:xfrm>
            <a:off x="228600" y="188913"/>
            <a:ext cx="8712200" cy="6480175"/>
          </a:xfrm>
          <a:prstGeom prst="roundRect">
            <a:avLst>
              <a:gd name="adj" fmla="val 4986"/>
            </a:avLst>
          </a:prstGeom>
          <a:noFill/>
          <a:ln w="12700" cmpd="sng">
            <a:solidFill>
              <a:srgbClr val="0075C2"/>
            </a:solidFill>
            <a:prstDash val="dash"/>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0075C2"/>
              </a:solidFill>
              <a:ea typeface="ＭＳ Ｐゴシック" charset="-128"/>
            </a:endParaRPr>
          </a:p>
        </p:txBody>
      </p:sp>
    </p:spTree>
    <p:extLst>
      <p:ext uri="{BB962C8B-B14F-4D97-AF65-F5344CB8AC3E}">
        <p14:creationId xmlns:p14="http://schemas.microsoft.com/office/powerpoint/2010/main" val="8760669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3" cstate="print"/>
          <a:srcRect/>
          <a:stretch>
            <a:fillRect/>
          </a:stretch>
        </p:blipFill>
        <p:spPr bwMode="auto">
          <a:xfrm>
            <a:off x="542925" y="619125"/>
            <a:ext cx="8058150" cy="5619750"/>
          </a:xfrm>
          <a:prstGeom prst="rect">
            <a:avLst/>
          </a:prstGeom>
          <a:noFill/>
          <a:ln w="9525">
            <a:noFill/>
            <a:miter lim="800000"/>
            <a:headEnd/>
            <a:tailEnd/>
          </a:ln>
        </p:spPr>
      </p:pic>
      <p:pic>
        <p:nvPicPr>
          <p:cNvPr id="16387" name="Picture 3"/>
          <p:cNvPicPr>
            <a:picLocks noChangeAspect="1" noChangeArrowheads="1"/>
          </p:cNvPicPr>
          <p:nvPr/>
        </p:nvPicPr>
        <p:blipFill>
          <a:blip r:embed="rId4" cstate="print"/>
          <a:srcRect/>
          <a:stretch>
            <a:fillRect/>
          </a:stretch>
        </p:blipFill>
        <p:spPr bwMode="auto">
          <a:xfrm>
            <a:off x="609600" y="638175"/>
            <a:ext cx="7924800" cy="5581650"/>
          </a:xfrm>
          <a:prstGeom prst="rect">
            <a:avLst/>
          </a:prstGeom>
          <a:noFill/>
          <a:ln w="9525">
            <a:noFill/>
            <a:miter lim="800000"/>
            <a:headEnd/>
            <a:tailEnd/>
          </a:ln>
        </p:spPr>
      </p:pic>
      <p:sp>
        <p:nvSpPr>
          <p:cNvPr id="4" name="Rounded Rectangle 3"/>
          <p:cNvSpPr/>
          <p:nvPr/>
        </p:nvSpPr>
        <p:spPr>
          <a:xfrm>
            <a:off x="228600" y="188913"/>
            <a:ext cx="8712200" cy="6480175"/>
          </a:xfrm>
          <a:prstGeom prst="roundRect">
            <a:avLst>
              <a:gd name="adj" fmla="val 4986"/>
            </a:avLst>
          </a:prstGeom>
          <a:noFill/>
          <a:ln w="12700" cmpd="sng">
            <a:solidFill>
              <a:srgbClr val="0075C2"/>
            </a:solidFill>
            <a:prstDash val="dash"/>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0075C2"/>
              </a:solidFill>
              <a:ea typeface="ＭＳ Ｐゴシック" charset="-128"/>
            </a:endParaRPr>
          </a:p>
        </p:txBody>
      </p:sp>
    </p:spTree>
    <p:extLst>
      <p:ext uri="{BB962C8B-B14F-4D97-AF65-F5344CB8AC3E}">
        <p14:creationId xmlns:p14="http://schemas.microsoft.com/office/powerpoint/2010/main" val="5667192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228600" y="188913"/>
            <a:ext cx="8712200" cy="6480175"/>
          </a:xfrm>
          <a:prstGeom prst="roundRect">
            <a:avLst>
              <a:gd name="adj" fmla="val 4986"/>
            </a:avLst>
          </a:prstGeom>
          <a:noFill/>
          <a:ln w="12700" cmpd="sng">
            <a:solidFill>
              <a:srgbClr val="0075C2"/>
            </a:solidFill>
            <a:prstDash val="dash"/>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0075C2"/>
              </a:solidFill>
              <a:ea typeface="ＭＳ Ｐゴシック" charset="-128"/>
            </a:endParaRPr>
          </a:p>
        </p:txBody>
      </p:sp>
      <p:pic>
        <p:nvPicPr>
          <p:cNvPr id="4"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63688" y="589301"/>
            <a:ext cx="5936472" cy="6079787"/>
          </a:xfrm>
          <a:prstGeom prst="rect">
            <a:avLst/>
          </a:prstGeom>
        </p:spPr>
      </p:pic>
    </p:spTree>
    <p:extLst>
      <p:ext uri="{BB962C8B-B14F-4D97-AF65-F5344CB8AC3E}">
        <p14:creationId xmlns:p14="http://schemas.microsoft.com/office/powerpoint/2010/main" val="5455247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Shelley\Desktop\20131124_070337.jpg"/>
          <p:cNvPicPr>
            <a:picLocks noChangeAspect="1" noChangeArrowheads="1"/>
          </p:cNvPicPr>
          <p:nvPr/>
        </p:nvPicPr>
        <p:blipFill>
          <a:blip r:embed="rId3" cstate="print"/>
          <a:srcRect/>
          <a:stretch>
            <a:fillRect/>
          </a:stretch>
        </p:blipFill>
        <p:spPr bwMode="auto">
          <a:xfrm>
            <a:off x="1882085" y="1544146"/>
            <a:ext cx="5523845" cy="4142884"/>
          </a:xfrm>
          <a:prstGeom prst="rect">
            <a:avLst/>
          </a:prstGeom>
          <a:noFill/>
        </p:spPr>
      </p:pic>
      <p:sp>
        <p:nvSpPr>
          <p:cNvPr id="3" name="Title 1"/>
          <p:cNvSpPr>
            <a:spLocks noGrp="1"/>
          </p:cNvSpPr>
          <p:nvPr>
            <p:ph type="title"/>
          </p:nvPr>
        </p:nvSpPr>
        <p:spPr>
          <a:xfrm>
            <a:off x="899592" y="267763"/>
            <a:ext cx="7488832" cy="1296144"/>
          </a:xfrm>
        </p:spPr>
        <p:txBody>
          <a:bodyPr>
            <a:normAutofit/>
          </a:bodyPr>
          <a:lstStyle/>
          <a:p>
            <a:r>
              <a:rPr lang="en-ZA" sz="3200" b="1" dirty="0" smtClean="0"/>
              <a:t>When children learn to read, some words can be sounded out …b-i-g...big</a:t>
            </a:r>
            <a:endParaRPr lang="en-ZA" sz="3200" b="1" dirty="0"/>
          </a:p>
        </p:txBody>
      </p:sp>
      <p:sp>
        <p:nvSpPr>
          <p:cNvPr id="4" name="Title 1"/>
          <p:cNvSpPr txBox="1">
            <a:spLocks/>
          </p:cNvSpPr>
          <p:nvPr/>
        </p:nvSpPr>
        <p:spPr>
          <a:xfrm>
            <a:off x="683568" y="5717862"/>
            <a:ext cx="7719375" cy="975186"/>
          </a:xfrm>
          <a:prstGeom prst="rect">
            <a:avLst/>
          </a:prstGeom>
        </p:spPr>
        <p:txBody>
          <a:bodyPr vert="horz" lIns="91440" tIns="45720" rIns="91440" bIns="45720" rtlCol="0" anchor="ctr">
            <a:normAutofit fontScale="975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fontAlgn="auto">
              <a:spcAft>
                <a:spcPts val="0"/>
              </a:spcAft>
            </a:pPr>
            <a:r>
              <a:rPr lang="en-ZA" sz="3200" b="1" dirty="0" smtClean="0"/>
              <a:t>But children don’t only read by sounding out …</a:t>
            </a:r>
            <a:endParaRPr lang="en-ZA" sz="3200" b="1" dirty="0"/>
          </a:p>
        </p:txBody>
      </p:sp>
      <p:sp>
        <p:nvSpPr>
          <p:cNvPr id="5" name="Rounded Rectangle 4"/>
          <p:cNvSpPr/>
          <p:nvPr/>
        </p:nvSpPr>
        <p:spPr>
          <a:xfrm>
            <a:off x="228600" y="188913"/>
            <a:ext cx="8712200" cy="6480175"/>
          </a:xfrm>
          <a:prstGeom prst="roundRect">
            <a:avLst>
              <a:gd name="adj" fmla="val 4986"/>
            </a:avLst>
          </a:prstGeom>
          <a:noFill/>
          <a:ln w="12700" cmpd="sng">
            <a:solidFill>
              <a:srgbClr val="0075C2"/>
            </a:solidFill>
            <a:prstDash val="dash"/>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0075C2"/>
              </a:solidFill>
              <a:ea typeface="ＭＳ Ｐゴシック" charset="-128"/>
            </a:endParaRPr>
          </a:p>
        </p:txBody>
      </p:sp>
    </p:spTree>
    <p:extLst>
      <p:ext uri="{BB962C8B-B14F-4D97-AF65-F5344CB8AC3E}">
        <p14:creationId xmlns:p14="http://schemas.microsoft.com/office/powerpoint/2010/main" val="3818105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228600" y="188913"/>
            <a:ext cx="8712200" cy="6480175"/>
          </a:xfrm>
          <a:prstGeom prst="roundRect">
            <a:avLst>
              <a:gd name="adj" fmla="val 4986"/>
            </a:avLst>
          </a:prstGeom>
          <a:noFill/>
          <a:ln w="12700" cmpd="sng">
            <a:solidFill>
              <a:srgbClr val="0075C2"/>
            </a:solidFill>
            <a:prstDash val="dash"/>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0075C2"/>
              </a:solidFill>
              <a:ea typeface="ＭＳ Ｐゴシック" charset="-128"/>
            </a:endParaRPr>
          </a:p>
        </p:txBody>
      </p:sp>
      <p:pic>
        <p:nvPicPr>
          <p:cNvPr id="4" name="Content Placeholder 5"/>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755576" y="1124744"/>
            <a:ext cx="7632848" cy="5112568"/>
          </a:xfrm>
          <a:prstGeom prst="rect">
            <a:avLst/>
          </a:prstGeom>
          <a:noFill/>
        </p:spPr>
      </p:pic>
    </p:spTree>
    <p:extLst>
      <p:ext uri="{BB962C8B-B14F-4D97-AF65-F5344CB8AC3E}">
        <p14:creationId xmlns:p14="http://schemas.microsoft.com/office/powerpoint/2010/main" val="27790556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228600" y="188913"/>
            <a:ext cx="8712200" cy="6480175"/>
          </a:xfrm>
          <a:prstGeom prst="roundRect">
            <a:avLst>
              <a:gd name="adj" fmla="val 4986"/>
            </a:avLst>
          </a:prstGeom>
          <a:noFill/>
          <a:ln w="12700" cmpd="sng">
            <a:solidFill>
              <a:srgbClr val="0075C2"/>
            </a:solidFill>
            <a:prstDash val="dash"/>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0075C2"/>
              </a:solidFill>
              <a:ea typeface="ＭＳ Ｐゴシック" charset="-128"/>
            </a:endParaRPr>
          </a:p>
        </p:txBody>
      </p:sp>
      <p:sp>
        <p:nvSpPr>
          <p:cNvPr id="2" name="Rectangle 1"/>
          <p:cNvSpPr/>
          <p:nvPr/>
        </p:nvSpPr>
        <p:spPr>
          <a:xfrm>
            <a:off x="1115616" y="1052736"/>
            <a:ext cx="7344816" cy="2062103"/>
          </a:xfrm>
          <a:prstGeom prst="rect">
            <a:avLst/>
          </a:prstGeom>
        </p:spPr>
        <p:txBody>
          <a:bodyPr wrap="square">
            <a:spAutoFit/>
          </a:bodyPr>
          <a:lstStyle/>
          <a:p>
            <a:r>
              <a:rPr lang="en-ZA" sz="3200" i="1" dirty="0"/>
              <a:t>One key way to support children’s writing is the development of their orality…the art of telling a story – a narrative’(</a:t>
            </a:r>
            <a:r>
              <a:rPr lang="en-ZA" sz="3200" dirty="0"/>
              <a:t>S Menon 2018)</a:t>
            </a:r>
          </a:p>
        </p:txBody>
      </p:sp>
      <p:sp>
        <p:nvSpPr>
          <p:cNvPr id="4" name="Rectangle 3"/>
          <p:cNvSpPr/>
          <p:nvPr/>
        </p:nvSpPr>
        <p:spPr>
          <a:xfrm>
            <a:off x="1115616" y="3284984"/>
            <a:ext cx="6408712" cy="2677656"/>
          </a:xfrm>
          <a:prstGeom prst="rect">
            <a:avLst/>
          </a:prstGeom>
        </p:spPr>
        <p:txBody>
          <a:bodyPr wrap="square">
            <a:spAutoFit/>
          </a:bodyPr>
          <a:lstStyle/>
          <a:p>
            <a:pPr marL="342900" indent="-342900">
              <a:buFont typeface="Arial" panose="020B0604020202020204" pitchFamily="34" charset="0"/>
              <a:buChar char="•"/>
            </a:pPr>
            <a:endParaRPr lang="en-ZA" sz="2400" dirty="0" smtClean="0">
              <a:solidFill>
                <a:schemeClr val="tx1">
                  <a:lumMod val="65000"/>
                  <a:lumOff val="35000"/>
                </a:schemeClr>
              </a:solidFill>
            </a:endParaRPr>
          </a:p>
          <a:p>
            <a:pPr marL="342900" indent="-342900">
              <a:buFont typeface="Arial" panose="020B0604020202020204" pitchFamily="34" charset="0"/>
              <a:buChar char="•"/>
            </a:pPr>
            <a:r>
              <a:rPr lang="en-ZA" sz="2400" dirty="0" smtClean="0">
                <a:solidFill>
                  <a:schemeClr val="tx1">
                    <a:lumMod val="65000"/>
                    <a:lumOff val="35000"/>
                  </a:schemeClr>
                </a:solidFill>
              </a:rPr>
              <a:t>Share </a:t>
            </a:r>
            <a:r>
              <a:rPr lang="en-ZA" sz="2400" dirty="0">
                <a:solidFill>
                  <a:schemeClr val="tx1">
                    <a:lumMod val="65000"/>
                    <a:lumOff val="35000"/>
                  </a:schemeClr>
                </a:solidFill>
              </a:rPr>
              <a:t>your own </a:t>
            </a:r>
            <a:r>
              <a:rPr lang="en-ZA" sz="2400" dirty="0" smtClean="0">
                <a:solidFill>
                  <a:schemeClr val="tx1">
                    <a:lumMod val="65000"/>
                    <a:lumOff val="35000"/>
                  </a:schemeClr>
                </a:solidFill>
              </a:rPr>
              <a:t>stories and </a:t>
            </a:r>
            <a:r>
              <a:rPr lang="en-ZA" sz="2400" dirty="0">
                <a:solidFill>
                  <a:schemeClr val="tx1">
                    <a:lumMod val="65000"/>
                    <a:lumOff val="35000"/>
                  </a:schemeClr>
                </a:solidFill>
              </a:rPr>
              <a:t>listen to theirs with </a:t>
            </a:r>
            <a:r>
              <a:rPr lang="en-ZA" sz="2400" dirty="0" smtClean="0">
                <a:solidFill>
                  <a:schemeClr val="tx1">
                    <a:lumMod val="65000"/>
                    <a:lumOff val="35000"/>
                  </a:schemeClr>
                </a:solidFill>
              </a:rPr>
              <a:t>fascination.</a:t>
            </a:r>
            <a:endParaRPr lang="en-ZA" sz="2400" dirty="0">
              <a:solidFill>
                <a:schemeClr val="tx1">
                  <a:lumMod val="65000"/>
                  <a:lumOff val="35000"/>
                </a:schemeClr>
              </a:solidFill>
            </a:endParaRPr>
          </a:p>
          <a:p>
            <a:pPr marL="342900" indent="-342900">
              <a:buFont typeface="Arial" panose="020B0604020202020204" pitchFamily="34" charset="0"/>
              <a:buChar char="•"/>
            </a:pPr>
            <a:r>
              <a:rPr lang="en-ZA" sz="2400" dirty="0">
                <a:solidFill>
                  <a:schemeClr val="tx1">
                    <a:lumMod val="65000"/>
                    <a:lumOff val="35000"/>
                  </a:schemeClr>
                </a:solidFill>
              </a:rPr>
              <a:t>Are they telling you too little? Say “Tell me more!”</a:t>
            </a:r>
          </a:p>
          <a:p>
            <a:pPr marL="342900" indent="-342900">
              <a:buFont typeface="Arial" panose="020B0604020202020204" pitchFamily="34" charset="0"/>
              <a:buChar char="•"/>
            </a:pPr>
            <a:r>
              <a:rPr lang="en-ZA" sz="2400" dirty="0">
                <a:solidFill>
                  <a:schemeClr val="tx1">
                    <a:lumMod val="65000"/>
                    <a:lumOff val="35000"/>
                  </a:schemeClr>
                </a:solidFill>
              </a:rPr>
              <a:t>Are they telling you too much? Summarise for them and say “How did it end?”</a:t>
            </a:r>
            <a:endParaRPr lang="en-ZA" sz="2400" dirty="0">
              <a:solidFill>
                <a:schemeClr val="tx1">
                  <a:lumMod val="65000"/>
                  <a:lumOff val="35000"/>
                </a:schemeClr>
              </a:solidFill>
            </a:endParaRPr>
          </a:p>
        </p:txBody>
      </p:sp>
    </p:spTree>
    <p:extLst>
      <p:ext uri="{BB962C8B-B14F-4D97-AF65-F5344CB8AC3E}">
        <p14:creationId xmlns:p14="http://schemas.microsoft.com/office/powerpoint/2010/main" val="154304032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228600" y="188913"/>
            <a:ext cx="8712200" cy="6480175"/>
          </a:xfrm>
          <a:prstGeom prst="roundRect">
            <a:avLst>
              <a:gd name="adj" fmla="val 4986"/>
            </a:avLst>
          </a:prstGeom>
          <a:noFill/>
          <a:ln w="12700" cmpd="sng">
            <a:solidFill>
              <a:srgbClr val="0075C2"/>
            </a:solidFill>
            <a:prstDash val="dash"/>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0075C2"/>
              </a:solidFill>
              <a:ea typeface="ＭＳ Ｐゴシック" charset="-128"/>
            </a:endParaRPr>
          </a:p>
        </p:txBody>
      </p:sp>
      <p:sp>
        <p:nvSpPr>
          <p:cNvPr id="2" name="Rectangle 1"/>
          <p:cNvSpPr/>
          <p:nvPr/>
        </p:nvSpPr>
        <p:spPr>
          <a:xfrm>
            <a:off x="827584" y="1582340"/>
            <a:ext cx="7848872" cy="4524315"/>
          </a:xfrm>
          <a:prstGeom prst="rect">
            <a:avLst/>
          </a:prstGeom>
        </p:spPr>
        <p:txBody>
          <a:bodyPr wrap="square">
            <a:spAutoFit/>
          </a:bodyPr>
          <a:lstStyle/>
          <a:p>
            <a:r>
              <a:rPr lang="en-ZA" sz="2400" dirty="0"/>
              <a:t>It is important to plan </a:t>
            </a:r>
            <a:r>
              <a:rPr lang="en-ZA" sz="2400" dirty="0" smtClean="0"/>
              <a:t>the Talking </a:t>
            </a:r>
            <a:r>
              <a:rPr lang="en-ZA" sz="2400" dirty="0"/>
              <a:t>and </a:t>
            </a:r>
            <a:r>
              <a:rPr lang="en-ZA" sz="2400" dirty="0" smtClean="0"/>
              <a:t>Doing step </a:t>
            </a:r>
            <a:r>
              <a:rPr lang="en-ZA" sz="2400" dirty="0"/>
              <a:t>for each </a:t>
            </a:r>
            <a:r>
              <a:rPr lang="en-ZA" sz="2400" dirty="0" smtClean="0"/>
              <a:t>lesson:</a:t>
            </a:r>
            <a:endParaRPr lang="en-ZA" sz="2400" dirty="0"/>
          </a:p>
          <a:p>
            <a:pPr marL="342900" indent="-342900">
              <a:buFont typeface="Wingdings" panose="05000000000000000000" pitchFamily="2" charset="2"/>
              <a:buChar char="ü"/>
            </a:pPr>
            <a:endParaRPr lang="en-ZA" sz="2400" dirty="0"/>
          </a:p>
          <a:p>
            <a:pPr marL="342900" indent="-342900">
              <a:buFont typeface="Wingdings" panose="05000000000000000000" pitchFamily="2" charset="2"/>
              <a:buChar char="ü"/>
            </a:pPr>
            <a:r>
              <a:rPr lang="en-ZA" sz="2400" dirty="0"/>
              <a:t>Decide which book to use and take it home</a:t>
            </a:r>
          </a:p>
          <a:p>
            <a:pPr marL="342900" indent="-342900">
              <a:buFont typeface="Wingdings" panose="05000000000000000000" pitchFamily="2" charset="2"/>
              <a:buChar char="ü"/>
            </a:pPr>
            <a:endParaRPr lang="en-ZA" sz="2400" dirty="0"/>
          </a:p>
          <a:p>
            <a:pPr marL="342900" indent="-342900">
              <a:buFont typeface="Wingdings" panose="05000000000000000000" pitchFamily="2" charset="2"/>
              <a:buChar char="ü"/>
            </a:pPr>
            <a:r>
              <a:rPr lang="en-ZA" sz="2400" dirty="0" smtClean="0"/>
              <a:t>Think about what kind of props </a:t>
            </a:r>
            <a:r>
              <a:rPr lang="en-ZA" sz="2400" dirty="0"/>
              <a:t>you can bring</a:t>
            </a:r>
          </a:p>
          <a:p>
            <a:pPr marL="342900" indent="-342900">
              <a:buFont typeface="Wingdings" panose="05000000000000000000" pitchFamily="2" charset="2"/>
              <a:buChar char="ü"/>
            </a:pPr>
            <a:endParaRPr lang="en-ZA" sz="2400" dirty="0"/>
          </a:p>
          <a:p>
            <a:pPr marL="342900" indent="-342900">
              <a:buFont typeface="Wingdings" panose="05000000000000000000" pitchFamily="2" charset="2"/>
              <a:buChar char="ü"/>
            </a:pPr>
            <a:r>
              <a:rPr lang="en-ZA" sz="2400" dirty="0"/>
              <a:t>Look through the book and think about the kinds of strategies you can use to start a conversation.</a:t>
            </a:r>
          </a:p>
          <a:p>
            <a:pPr marL="342900" indent="-342900">
              <a:buFont typeface="Wingdings" panose="05000000000000000000" pitchFamily="2" charset="2"/>
              <a:buChar char="ü"/>
            </a:pPr>
            <a:endParaRPr lang="en-ZA" sz="2400" dirty="0"/>
          </a:p>
          <a:p>
            <a:pPr marL="342900" indent="-342900">
              <a:buFont typeface="Wingdings" panose="05000000000000000000" pitchFamily="2" charset="2"/>
              <a:buChar char="ü"/>
            </a:pPr>
            <a:r>
              <a:rPr lang="en-ZA" sz="2400" dirty="0"/>
              <a:t>Think about new what new vocabulary you can introduce</a:t>
            </a:r>
            <a:endParaRPr lang="en-ZA" sz="2400" dirty="0"/>
          </a:p>
        </p:txBody>
      </p:sp>
      <p:sp>
        <p:nvSpPr>
          <p:cNvPr id="4" name="Rectangle 3"/>
          <p:cNvSpPr/>
          <p:nvPr/>
        </p:nvSpPr>
        <p:spPr>
          <a:xfrm>
            <a:off x="2195736" y="599954"/>
            <a:ext cx="5544616" cy="461665"/>
          </a:xfrm>
          <a:prstGeom prst="rect">
            <a:avLst/>
          </a:prstGeom>
        </p:spPr>
        <p:txBody>
          <a:bodyPr wrap="square">
            <a:spAutoFit/>
          </a:bodyPr>
          <a:lstStyle/>
          <a:p>
            <a:r>
              <a:rPr lang="en-ZA" sz="2400" b="1" dirty="0"/>
              <a:t>Plan, plan, plan your lessons!</a:t>
            </a: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26992" b="9306"/>
          <a:stretch/>
        </p:blipFill>
        <p:spPr>
          <a:xfrm>
            <a:off x="7596336" y="379881"/>
            <a:ext cx="1212292" cy="1218700"/>
          </a:xfrm>
          <a:prstGeom prst="rect">
            <a:avLst/>
          </a:prstGeom>
        </p:spPr>
      </p:pic>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t="26992" b="9306"/>
          <a:stretch/>
        </p:blipFill>
        <p:spPr>
          <a:xfrm>
            <a:off x="629043" y="319473"/>
            <a:ext cx="1212292" cy="1218700"/>
          </a:xfrm>
          <a:prstGeom prst="rect">
            <a:avLst/>
          </a:prstGeom>
        </p:spPr>
      </p:pic>
    </p:spTree>
    <p:extLst>
      <p:ext uri="{BB962C8B-B14F-4D97-AF65-F5344CB8AC3E}">
        <p14:creationId xmlns:p14="http://schemas.microsoft.com/office/powerpoint/2010/main" val="192449520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228600" y="188913"/>
            <a:ext cx="8712200" cy="6480175"/>
          </a:xfrm>
          <a:prstGeom prst="roundRect">
            <a:avLst>
              <a:gd name="adj" fmla="val 4986"/>
            </a:avLst>
          </a:prstGeom>
          <a:noFill/>
          <a:ln w="12700" cmpd="sng">
            <a:solidFill>
              <a:srgbClr val="0075C2"/>
            </a:solidFill>
            <a:prstDash val="dash"/>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0075C2"/>
              </a:solidFill>
              <a:ea typeface="ＭＳ Ｐゴシック" charset="-128"/>
            </a:endParaRPr>
          </a:p>
        </p:txBody>
      </p:sp>
      <p:sp>
        <p:nvSpPr>
          <p:cNvPr id="6" name="Title 1"/>
          <p:cNvSpPr txBox="1">
            <a:spLocks/>
          </p:cNvSpPr>
          <p:nvPr/>
        </p:nvSpPr>
        <p:spPr>
          <a:xfrm>
            <a:off x="1200324" y="1520788"/>
            <a:ext cx="7044084" cy="3816424"/>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ＭＳ Ｐゴシック" charset="0"/>
                <a:cs typeface="+mj-cs"/>
              </a:defRPr>
            </a:lvl1pPr>
            <a:lvl2pPr algn="ctr" rtl="0" eaLnBrk="0" fontAlgn="base" hangingPunct="0">
              <a:spcBef>
                <a:spcPct val="0"/>
              </a:spcBef>
              <a:spcAft>
                <a:spcPct val="0"/>
              </a:spcAft>
              <a:defRPr sz="4400">
                <a:solidFill>
                  <a:schemeClr val="tx1"/>
                </a:solidFill>
                <a:latin typeface="Calibri" charset="0"/>
                <a:ea typeface="ＭＳ Ｐゴシック" charset="0"/>
              </a:defRPr>
            </a:lvl2pPr>
            <a:lvl3pPr algn="ctr" rtl="0" eaLnBrk="0" fontAlgn="base" hangingPunct="0">
              <a:spcBef>
                <a:spcPct val="0"/>
              </a:spcBef>
              <a:spcAft>
                <a:spcPct val="0"/>
              </a:spcAft>
              <a:defRPr sz="4400">
                <a:solidFill>
                  <a:schemeClr val="tx1"/>
                </a:solidFill>
                <a:latin typeface="Calibri" charset="0"/>
                <a:ea typeface="ＭＳ Ｐゴシック" charset="0"/>
              </a:defRPr>
            </a:lvl3pPr>
            <a:lvl4pPr algn="ctr" rtl="0" eaLnBrk="0" fontAlgn="base" hangingPunct="0">
              <a:spcBef>
                <a:spcPct val="0"/>
              </a:spcBef>
              <a:spcAft>
                <a:spcPct val="0"/>
              </a:spcAft>
              <a:defRPr sz="4400">
                <a:solidFill>
                  <a:schemeClr val="tx1"/>
                </a:solidFill>
                <a:latin typeface="Calibri" charset="0"/>
                <a:ea typeface="ＭＳ Ｐゴシック" charset="0"/>
              </a:defRPr>
            </a:lvl4pPr>
            <a:lvl5pPr algn="ctr" rtl="0" eaLnBrk="0" fontAlgn="base" hangingPunct="0">
              <a:spcBef>
                <a:spcPct val="0"/>
              </a:spcBef>
              <a:spcAft>
                <a:spcPct val="0"/>
              </a:spcAft>
              <a:defRPr sz="4400">
                <a:solidFill>
                  <a:schemeClr val="tx1"/>
                </a:solidFill>
                <a:latin typeface="Calibri" charset="0"/>
                <a:ea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defRPr>
            </a:lvl9pPr>
          </a:lstStyle>
          <a:p>
            <a:r>
              <a:rPr lang="en-ZA" sz="5400" b="1" dirty="0" smtClean="0">
                <a:ea typeface="ＭＳ Ｐゴシック" pitchFamily="34" charset="-128"/>
              </a:rPr>
              <a:t>Early means early!</a:t>
            </a:r>
          </a:p>
          <a:p>
            <a:endParaRPr lang="en-ZA" dirty="0">
              <a:solidFill>
                <a:srgbClr val="0075C2"/>
              </a:solidFill>
              <a:ea typeface="ＭＳ Ｐゴシック" pitchFamily="34" charset="-128"/>
            </a:endParaRPr>
          </a:p>
          <a:p>
            <a:endParaRPr lang="en-ZA" dirty="0" smtClean="0">
              <a:solidFill>
                <a:srgbClr val="0075C2"/>
              </a:solidFill>
              <a:ea typeface="ＭＳ Ｐゴシック" pitchFamily="34" charset="-128"/>
            </a:endParaRPr>
          </a:p>
          <a:p>
            <a:r>
              <a:rPr lang="en-ZA" sz="3200" dirty="0">
                <a:hlinkClick r:id="rId3"/>
              </a:rPr>
              <a:t>https://</a:t>
            </a:r>
            <a:r>
              <a:rPr lang="en-ZA" sz="3200" dirty="0" smtClean="0">
                <a:hlinkClick r:id="rId3"/>
              </a:rPr>
              <a:t>youtu.be/apzXGEbZht0</a:t>
            </a:r>
            <a:endParaRPr lang="en-ZA" sz="3200" dirty="0" smtClean="0"/>
          </a:p>
          <a:p>
            <a:endParaRPr lang="en-ZA" dirty="0"/>
          </a:p>
        </p:txBody>
      </p:sp>
    </p:spTree>
    <p:extLst>
      <p:ext uri="{BB962C8B-B14F-4D97-AF65-F5344CB8AC3E}">
        <p14:creationId xmlns:p14="http://schemas.microsoft.com/office/powerpoint/2010/main" val="30793803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C:\Users\Shelley\Desktop\20131124_070311.jpg"/>
          <p:cNvPicPr>
            <a:picLocks noChangeAspect="1" noChangeArrowheads="1"/>
          </p:cNvPicPr>
          <p:nvPr/>
        </p:nvPicPr>
        <p:blipFill rotWithShape="1">
          <a:blip r:embed="rId3" cstate="print"/>
          <a:srcRect t="5174" b="4658"/>
          <a:stretch/>
        </p:blipFill>
        <p:spPr bwMode="auto">
          <a:xfrm>
            <a:off x="1832823" y="1412777"/>
            <a:ext cx="5766386" cy="3899569"/>
          </a:xfrm>
          <a:prstGeom prst="rect">
            <a:avLst/>
          </a:prstGeom>
          <a:noFill/>
        </p:spPr>
      </p:pic>
      <p:sp>
        <p:nvSpPr>
          <p:cNvPr id="5" name="Title 1"/>
          <p:cNvSpPr>
            <a:spLocks noGrp="1"/>
          </p:cNvSpPr>
          <p:nvPr>
            <p:ph type="title"/>
          </p:nvPr>
        </p:nvSpPr>
        <p:spPr>
          <a:xfrm>
            <a:off x="683568" y="267763"/>
            <a:ext cx="8064896" cy="1145014"/>
          </a:xfrm>
        </p:spPr>
        <p:txBody>
          <a:bodyPr>
            <a:normAutofit/>
          </a:bodyPr>
          <a:lstStyle/>
          <a:p>
            <a:r>
              <a:rPr lang="en-ZA" sz="3000" b="1" dirty="0" smtClean="0"/>
              <a:t>Children look at pictures and predict </a:t>
            </a:r>
            <a:r>
              <a:rPr lang="en-ZA" sz="3000" b="1" dirty="0"/>
              <a:t>what </a:t>
            </a:r>
            <a:r>
              <a:rPr lang="en-ZA" sz="3000" b="1" dirty="0" smtClean="0"/>
              <a:t>words say </a:t>
            </a:r>
            <a:endParaRPr lang="en-ZA" sz="3000" b="1" dirty="0"/>
          </a:p>
        </p:txBody>
      </p:sp>
      <p:sp>
        <p:nvSpPr>
          <p:cNvPr id="4" name="Title 1"/>
          <p:cNvSpPr txBox="1">
            <a:spLocks/>
          </p:cNvSpPr>
          <p:nvPr/>
        </p:nvSpPr>
        <p:spPr>
          <a:xfrm>
            <a:off x="683568" y="5517232"/>
            <a:ext cx="7632848" cy="1145014"/>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fontAlgn="auto">
              <a:spcAft>
                <a:spcPts val="0"/>
              </a:spcAft>
            </a:pPr>
            <a:r>
              <a:rPr lang="en-ZA" sz="3000" b="1" dirty="0" smtClean="0"/>
              <a:t>They can only do this if they know the meanings of words – language is key!</a:t>
            </a:r>
            <a:endParaRPr lang="en-ZA" sz="3000" b="1" dirty="0"/>
          </a:p>
        </p:txBody>
      </p:sp>
      <p:sp>
        <p:nvSpPr>
          <p:cNvPr id="6" name="Rounded Rectangle 5"/>
          <p:cNvSpPr/>
          <p:nvPr/>
        </p:nvSpPr>
        <p:spPr>
          <a:xfrm>
            <a:off x="228600" y="188913"/>
            <a:ext cx="8712200" cy="6480175"/>
          </a:xfrm>
          <a:prstGeom prst="roundRect">
            <a:avLst>
              <a:gd name="adj" fmla="val 4986"/>
            </a:avLst>
          </a:prstGeom>
          <a:noFill/>
          <a:ln w="12700" cmpd="sng">
            <a:solidFill>
              <a:srgbClr val="0075C2"/>
            </a:solidFill>
            <a:prstDash val="dash"/>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0075C2"/>
              </a:solidFill>
              <a:ea typeface="ＭＳ Ｐゴシック" charset="-128"/>
            </a:endParaRPr>
          </a:p>
        </p:txBody>
      </p:sp>
    </p:spTree>
    <p:extLst>
      <p:ext uri="{BB962C8B-B14F-4D97-AF65-F5344CB8AC3E}">
        <p14:creationId xmlns:p14="http://schemas.microsoft.com/office/powerpoint/2010/main" val="1369637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611560" y="620688"/>
            <a:ext cx="7992888" cy="1224135"/>
          </a:xfrm>
        </p:spPr>
        <p:txBody>
          <a:bodyPr>
            <a:normAutofit fontScale="90000"/>
          </a:bodyPr>
          <a:lstStyle/>
          <a:p>
            <a:r>
              <a:rPr lang="en-ZA" sz="3200" b="1" dirty="0" smtClean="0"/>
              <a:t>So good language helps children predict what words say, but most importantly, it ensures that they </a:t>
            </a:r>
            <a:r>
              <a:rPr lang="en-ZA" sz="3200" b="1" i="1" dirty="0" smtClean="0"/>
              <a:t>understand</a:t>
            </a:r>
            <a:r>
              <a:rPr lang="en-ZA" sz="3200" b="1" dirty="0" smtClean="0"/>
              <a:t> what they read!</a:t>
            </a:r>
            <a:endParaRPr lang="en-ZA" sz="3200" b="1" dirty="0"/>
          </a:p>
        </p:txBody>
      </p:sp>
      <p:pic>
        <p:nvPicPr>
          <p:cNvPr id="2050" name="Picture 2" descr="C:\Users\Shelley\Desktop\20131124_070256.jpg"/>
          <p:cNvPicPr>
            <a:picLocks noGrp="1" noChangeAspect="1" noChangeArrowheads="1"/>
          </p:cNvPicPr>
          <p:nvPr>
            <p:ph idx="1"/>
          </p:nvPr>
        </p:nvPicPr>
        <p:blipFill>
          <a:blip r:embed="rId3" cstate="print"/>
          <a:stretch>
            <a:fillRect/>
          </a:stretch>
        </p:blipFill>
        <p:spPr bwMode="auto">
          <a:xfrm>
            <a:off x="1691680" y="2204864"/>
            <a:ext cx="5555686" cy="4164512"/>
          </a:xfrm>
          <a:prstGeom prst="rect">
            <a:avLst/>
          </a:prstGeom>
          <a:noFill/>
        </p:spPr>
      </p:pic>
      <p:sp>
        <p:nvSpPr>
          <p:cNvPr id="4" name="Rounded Rectangle 3"/>
          <p:cNvSpPr/>
          <p:nvPr/>
        </p:nvSpPr>
        <p:spPr>
          <a:xfrm>
            <a:off x="228600" y="188913"/>
            <a:ext cx="8712200" cy="6480175"/>
          </a:xfrm>
          <a:prstGeom prst="roundRect">
            <a:avLst>
              <a:gd name="adj" fmla="val 4986"/>
            </a:avLst>
          </a:prstGeom>
          <a:noFill/>
          <a:ln w="12700" cmpd="sng">
            <a:solidFill>
              <a:srgbClr val="0075C2"/>
            </a:solidFill>
            <a:prstDash val="dash"/>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0075C2"/>
              </a:solidFill>
              <a:ea typeface="ＭＳ Ｐゴシック" charset="-128"/>
            </a:endParaRPr>
          </a:p>
        </p:txBody>
      </p:sp>
      <p:sp>
        <p:nvSpPr>
          <p:cNvPr id="2" name="Rounded Rectangle 1"/>
          <p:cNvSpPr/>
          <p:nvPr/>
        </p:nvSpPr>
        <p:spPr>
          <a:xfrm>
            <a:off x="5220072" y="5373215"/>
            <a:ext cx="936104" cy="432049"/>
          </a:xfrm>
          <a:prstGeom prst="roundRect">
            <a:avLst/>
          </a:prstGeom>
          <a:solidFill>
            <a:schemeClr val="bg1"/>
          </a:solidFill>
        </p:spPr>
        <p:style>
          <a:lnRef idx="1">
            <a:schemeClr val="accent4"/>
          </a:lnRef>
          <a:fillRef idx="3">
            <a:schemeClr val="accent4"/>
          </a:fillRef>
          <a:effectRef idx="2">
            <a:schemeClr val="accent4"/>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13989778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28600" y="188913"/>
            <a:ext cx="8712200" cy="6480175"/>
          </a:xfrm>
          <a:prstGeom prst="roundRect">
            <a:avLst>
              <a:gd name="adj" fmla="val 4986"/>
            </a:avLst>
          </a:prstGeom>
          <a:noFill/>
          <a:ln w="12700" cmpd="sng">
            <a:solidFill>
              <a:srgbClr val="0075C2"/>
            </a:solidFill>
            <a:prstDash val="dash"/>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GB" dirty="0" smtClean="0">
                <a:solidFill>
                  <a:srgbClr val="0075C2"/>
                </a:solidFill>
                <a:ea typeface="ＭＳ Ｐゴシック" pitchFamily="34" charset="-128"/>
              </a:rPr>
              <a:t>all</a:t>
            </a:r>
            <a:endParaRPr lang="en-GB" dirty="0">
              <a:solidFill>
                <a:srgbClr val="0075C2"/>
              </a:solidFill>
              <a:ea typeface="ＭＳ Ｐゴシック" pitchFamily="34" charset="-128"/>
            </a:endParaRPr>
          </a:p>
        </p:txBody>
      </p:sp>
      <p:sp>
        <p:nvSpPr>
          <p:cNvPr id="8195" name="Content Placeholder 2"/>
          <p:cNvSpPr txBox="1">
            <a:spLocks/>
          </p:cNvSpPr>
          <p:nvPr/>
        </p:nvSpPr>
        <p:spPr bwMode="auto">
          <a:xfrm>
            <a:off x="446088" y="600075"/>
            <a:ext cx="8229600" cy="668338"/>
          </a:xfrm>
          <a:prstGeom prst="rect">
            <a:avLst/>
          </a:prstGeom>
          <a:noFill/>
          <a:ln w="9525">
            <a:noFill/>
            <a:miter lim="800000"/>
            <a:headEnd/>
            <a:tailEnd/>
          </a:ln>
        </p:spPr>
        <p:txBody>
          <a:bodyPr/>
          <a:lstStyle/>
          <a:p>
            <a:pPr algn="ctr">
              <a:spcBef>
                <a:spcPct val="20000"/>
              </a:spcBef>
              <a:buFont typeface="Arial" charset="0"/>
              <a:buNone/>
            </a:pPr>
            <a:r>
              <a:rPr lang="en-US" sz="3200" b="1" dirty="0">
                <a:solidFill>
                  <a:srgbClr val="0075C2"/>
                </a:solidFill>
                <a:latin typeface="Calibri" pitchFamily="34" charset="0"/>
              </a:rPr>
              <a:t>The essential role of language in early learning</a:t>
            </a:r>
            <a:endParaRPr lang="en-ZA" sz="3200" b="1" dirty="0">
              <a:solidFill>
                <a:srgbClr val="0075C2"/>
              </a:solidFill>
              <a:latin typeface="Calibri" pitchFamily="34" charset="0"/>
            </a:endParaRPr>
          </a:p>
        </p:txBody>
      </p:sp>
      <p:pic>
        <p:nvPicPr>
          <p:cNvPr id="8196" name="Picture 5"/>
          <p:cNvPicPr>
            <a:picLocks noChangeAspect="1" noChangeArrowheads="1"/>
          </p:cNvPicPr>
          <p:nvPr/>
        </p:nvPicPr>
        <p:blipFill>
          <a:blip r:embed="rId3" cstate="print"/>
          <a:srcRect/>
          <a:stretch>
            <a:fillRect/>
          </a:stretch>
        </p:blipFill>
        <p:spPr bwMode="auto">
          <a:xfrm>
            <a:off x="368374" y="1679575"/>
            <a:ext cx="8542690" cy="4354513"/>
          </a:xfrm>
          <a:prstGeom prst="rect">
            <a:avLst/>
          </a:prstGeom>
          <a:noFill/>
          <a:ln w="9525">
            <a:noFill/>
            <a:miter lim="800000"/>
            <a:headEnd/>
            <a:tailEnd/>
          </a:ln>
        </p:spPr>
      </p:pic>
    </p:spTree>
    <p:extLst>
      <p:ext uri="{BB962C8B-B14F-4D97-AF65-F5344CB8AC3E}">
        <p14:creationId xmlns:p14="http://schemas.microsoft.com/office/powerpoint/2010/main" val="1837555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60264" y="1898551"/>
            <a:ext cx="7848872" cy="4247317"/>
          </a:xfrm>
          <a:prstGeom prst="rect">
            <a:avLst/>
          </a:prstGeom>
        </p:spPr>
        <p:txBody>
          <a:bodyPr wrap="square">
            <a:spAutoFit/>
          </a:bodyPr>
          <a:lstStyle/>
          <a:p>
            <a:pPr eaLnBrk="1" hangingPunct="1">
              <a:lnSpc>
                <a:spcPct val="90000"/>
              </a:lnSpc>
              <a:spcAft>
                <a:spcPct val="20000"/>
              </a:spcAft>
            </a:pPr>
            <a:r>
              <a:rPr lang="en-GB" sz="2800" b="1" dirty="0"/>
              <a:t>Studies have </a:t>
            </a:r>
            <a:r>
              <a:rPr lang="en-GB" sz="2800" b="1" dirty="0" smtClean="0"/>
              <a:t>found:</a:t>
            </a:r>
          </a:p>
          <a:p>
            <a:pPr eaLnBrk="1" hangingPunct="1">
              <a:lnSpc>
                <a:spcPct val="90000"/>
              </a:lnSpc>
              <a:spcAft>
                <a:spcPct val="20000"/>
              </a:spcAft>
            </a:pPr>
            <a:endParaRPr lang="en-GB" sz="2800" b="1" dirty="0" smtClean="0"/>
          </a:p>
          <a:p>
            <a:pPr marL="457200" indent="-457200" eaLnBrk="1" hangingPunct="1">
              <a:lnSpc>
                <a:spcPct val="90000"/>
              </a:lnSpc>
              <a:spcAft>
                <a:spcPct val="20000"/>
              </a:spcAft>
              <a:buFont typeface="Courier New" panose="02070309020205020404" pitchFamily="49" charset="0"/>
              <a:buChar char="o"/>
            </a:pPr>
            <a:r>
              <a:rPr lang="en-GB" sz="2800" b="1" dirty="0" smtClean="0">
                <a:latin typeface="+mn-lt"/>
              </a:rPr>
              <a:t>Children who get higher scores on vocabulary tests at age five tend to score better on reading comprehension tests in Grades </a:t>
            </a:r>
            <a:r>
              <a:rPr lang="en-GB" sz="2800" b="1" dirty="0">
                <a:latin typeface="+mn-lt"/>
              </a:rPr>
              <a:t>3</a:t>
            </a:r>
            <a:r>
              <a:rPr lang="en-GB" sz="2800" b="1" dirty="0" smtClean="0">
                <a:latin typeface="+mn-lt"/>
              </a:rPr>
              <a:t> and </a:t>
            </a:r>
            <a:r>
              <a:rPr lang="en-GB" sz="2800" b="1" dirty="0">
                <a:latin typeface="+mn-lt"/>
              </a:rPr>
              <a:t>4</a:t>
            </a:r>
            <a:endParaRPr lang="en-GB" sz="2800" b="1" dirty="0" smtClean="0">
              <a:latin typeface="+mn-lt"/>
            </a:endParaRPr>
          </a:p>
          <a:p>
            <a:pPr eaLnBrk="1" hangingPunct="1">
              <a:lnSpc>
                <a:spcPct val="90000"/>
              </a:lnSpc>
              <a:spcAft>
                <a:spcPct val="20000"/>
              </a:spcAft>
            </a:pPr>
            <a:endParaRPr lang="en-GB" sz="2400" b="1" dirty="0" smtClean="0">
              <a:latin typeface="+mn-lt"/>
            </a:endParaRPr>
          </a:p>
          <a:p>
            <a:pPr marL="457200" indent="-457200">
              <a:lnSpc>
                <a:spcPct val="90000"/>
              </a:lnSpc>
              <a:spcAft>
                <a:spcPct val="20000"/>
              </a:spcAft>
              <a:buFont typeface="Courier New" panose="02070309020205020404" pitchFamily="49" charset="0"/>
              <a:buChar char="o"/>
            </a:pPr>
            <a:r>
              <a:rPr lang="en-ZA" sz="2800" b="1" dirty="0">
                <a:latin typeface="+mn-lt"/>
              </a:rPr>
              <a:t>C</a:t>
            </a:r>
            <a:r>
              <a:rPr lang="en-ZA" sz="2800" b="1" dirty="0" smtClean="0">
                <a:latin typeface="+mn-lt"/>
              </a:rPr>
              <a:t>hildren who score poorly on reading comprehension in 5</a:t>
            </a:r>
            <a:r>
              <a:rPr lang="en-ZA" sz="2800" b="1" baseline="30000" dirty="0" smtClean="0">
                <a:latin typeface="+mn-lt"/>
              </a:rPr>
              <a:t>th</a:t>
            </a:r>
            <a:r>
              <a:rPr lang="en-ZA" sz="2800" b="1" dirty="0" smtClean="0">
                <a:latin typeface="+mn-lt"/>
              </a:rPr>
              <a:t> grade had the lowest scores on assessments of language at </a:t>
            </a:r>
            <a:r>
              <a:rPr lang="en-ZA" sz="2800" b="1" dirty="0">
                <a:latin typeface="+mn-lt"/>
              </a:rPr>
              <a:t>4 ½ </a:t>
            </a:r>
            <a:r>
              <a:rPr lang="en-ZA" sz="2800" b="1" dirty="0" smtClean="0">
                <a:latin typeface="+mn-lt"/>
              </a:rPr>
              <a:t>months, 15 months, 2 years and 3 years </a:t>
            </a:r>
            <a:endParaRPr lang="en-GB" sz="2400" dirty="0" smtClean="0">
              <a:solidFill>
                <a:srgbClr val="0075C2"/>
              </a:solidFill>
              <a:latin typeface="Calibri" pitchFamily="34" charset="0"/>
            </a:endParaRPr>
          </a:p>
        </p:txBody>
      </p:sp>
      <p:sp>
        <p:nvSpPr>
          <p:cNvPr id="3" name="Rounded Rectangle 2"/>
          <p:cNvSpPr/>
          <p:nvPr/>
        </p:nvSpPr>
        <p:spPr>
          <a:xfrm>
            <a:off x="228600" y="188913"/>
            <a:ext cx="8712200" cy="6480175"/>
          </a:xfrm>
          <a:prstGeom prst="roundRect">
            <a:avLst>
              <a:gd name="adj" fmla="val 4986"/>
            </a:avLst>
          </a:prstGeom>
          <a:noFill/>
          <a:ln w="12700" cmpd="sng">
            <a:solidFill>
              <a:srgbClr val="0075C2"/>
            </a:solidFill>
            <a:prstDash val="dash"/>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0075C2"/>
              </a:solidFill>
              <a:ea typeface="ＭＳ Ｐゴシック" charset="-128"/>
            </a:endParaRPr>
          </a:p>
        </p:txBody>
      </p:sp>
      <p:sp>
        <p:nvSpPr>
          <p:cNvPr id="5" name="Content Placeholder 2"/>
          <p:cNvSpPr txBox="1">
            <a:spLocks/>
          </p:cNvSpPr>
          <p:nvPr/>
        </p:nvSpPr>
        <p:spPr bwMode="auto">
          <a:xfrm>
            <a:off x="446088" y="600075"/>
            <a:ext cx="8229600" cy="668338"/>
          </a:xfrm>
          <a:prstGeom prst="rect">
            <a:avLst/>
          </a:prstGeom>
          <a:noFill/>
          <a:ln w="9525">
            <a:noFill/>
            <a:miter lim="800000"/>
            <a:headEnd/>
            <a:tailEnd/>
          </a:ln>
        </p:spPr>
        <p:txBody>
          <a:bodyPr/>
          <a:lstStyle/>
          <a:p>
            <a:pPr algn="ctr">
              <a:spcBef>
                <a:spcPct val="20000"/>
              </a:spcBef>
              <a:buFont typeface="Arial" charset="0"/>
              <a:buNone/>
            </a:pPr>
            <a:r>
              <a:rPr lang="en-US" sz="3200" b="1" dirty="0" smtClean="0">
                <a:latin typeface="Calibri" pitchFamily="34" charset="0"/>
              </a:rPr>
              <a:t>Why early language matters</a:t>
            </a:r>
            <a:endParaRPr lang="en-ZA" sz="3200" b="1" dirty="0">
              <a:latin typeface="Calibri" pitchFamily="34" charset="0"/>
            </a:endParaRPr>
          </a:p>
        </p:txBody>
      </p:sp>
    </p:spTree>
    <p:extLst>
      <p:ext uri="{BB962C8B-B14F-4D97-AF65-F5344CB8AC3E}">
        <p14:creationId xmlns:p14="http://schemas.microsoft.com/office/powerpoint/2010/main" val="2429455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228600" y="188913"/>
            <a:ext cx="8712200" cy="6480175"/>
          </a:xfrm>
          <a:prstGeom prst="roundRect">
            <a:avLst>
              <a:gd name="adj" fmla="val 4986"/>
            </a:avLst>
          </a:prstGeom>
          <a:noFill/>
          <a:ln w="12700" cmpd="sng">
            <a:solidFill>
              <a:srgbClr val="0075C2"/>
            </a:solidFill>
            <a:prstDash val="dash"/>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0075C2"/>
              </a:solidFill>
              <a:ea typeface="ＭＳ Ｐゴシック" charset="-128"/>
            </a:endParaRPr>
          </a:p>
        </p:txBody>
      </p:sp>
      <p:sp>
        <p:nvSpPr>
          <p:cNvPr id="6" name="Title 1"/>
          <p:cNvSpPr txBox="1">
            <a:spLocks/>
          </p:cNvSpPr>
          <p:nvPr/>
        </p:nvSpPr>
        <p:spPr>
          <a:xfrm>
            <a:off x="155824" y="500910"/>
            <a:ext cx="8784976" cy="1415922"/>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ＭＳ Ｐゴシック" charset="0"/>
                <a:cs typeface="+mj-cs"/>
              </a:defRPr>
            </a:lvl1pPr>
            <a:lvl2pPr algn="ctr" rtl="0" eaLnBrk="0" fontAlgn="base" hangingPunct="0">
              <a:spcBef>
                <a:spcPct val="0"/>
              </a:spcBef>
              <a:spcAft>
                <a:spcPct val="0"/>
              </a:spcAft>
              <a:defRPr sz="4400">
                <a:solidFill>
                  <a:schemeClr val="tx1"/>
                </a:solidFill>
                <a:latin typeface="Calibri" charset="0"/>
                <a:ea typeface="ＭＳ Ｐゴシック" charset="0"/>
              </a:defRPr>
            </a:lvl2pPr>
            <a:lvl3pPr algn="ctr" rtl="0" eaLnBrk="0" fontAlgn="base" hangingPunct="0">
              <a:spcBef>
                <a:spcPct val="0"/>
              </a:spcBef>
              <a:spcAft>
                <a:spcPct val="0"/>
              </a:spcAft>
              <a:defRPr sz="4400">
                <a:solidFill>
                  <a:schemeClr val="tx1"/>
                </a:solidFill>
                <a:latin typeface="Calibri" charset="0"/>
                <a:ea typeface="ＭＳ Ｐゴシック" charset="0"/>
              </a:defRPr>
            </a:lvl3pPr>
            <a:lvl4pPr algn="ctr" rtl="0" eaLnBrk="0" fontAlgn="base" hangingPunct="0">
              <a:spcBef>
                <a:spcPct val="0"/>
              </a:spcBef>
              <a:spcAft>
                <a:spcPct val="0"/>
              </a:spcAft>
              <a:defRPr sz="4400">
                <a:solidFill>
                  <a:schemeClr val="tx1"/>
                </a:solidFill>
                <a:latin typeface="Calibri" charset="0"/>
                <a:ea typeface="ＭＳ Ｐゴシック" charset="0"/>
              </a:defRPr>
            </a:lvl4pPr>
            <a:lvl5pPr algn="ctr" rtl="0" eaLnBrk="0" fontAlgn="base" hangingPunct="0">
              <a:spcBef>
                <a:spcPct val="0"/>
              </a:spcBef>
              <a:spcAft>
                <a:spcPct val="0"/>
              </a:spcAft>
              <a:defRPr sz="4400">
                <a:solidFill>
                  <a:schemeClr val="tx1"/>
                </a:solidFill>
                <a:latin typeface="Calibri" charset="0"/>
                <a:ea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defRPr>
            </a:lvl9pPr>
          </a:lstStyle>
          <a:p>
            <a:r>
              <a:rPr lang="en-ZA" sz="3600" b="1" dirty="0" smtClean="0">
                <a:ea typeface="ＭＳ Ｐゴシック" pitchFamily="34" charset="-128"/>
              </a:rPr>
              <a:t>Research shows: there are very big differences in children’s early language development</a:t>
            </a:r>
            <a:endParaRPr lang="en-ZA" sz="3600" b="1" dirty="0"/>
          </a:p>
        </p:txBody>
      </p:sp>
      <p:sp>
        <p:nvSpPr>
          <p:cNvPr id="7" name="Rectangle 1"/>
          <p:cNvSpPr>
            <a:spLocks noChangeArrowheads="1"/>
          </p:cNvSpPr>
          <p:nvPr/>
        </p:nvSpPr>
        <p:spPr bwMode="auto">
          <a:xfrm>
            <a:off x="655700" y="2124025"/>
            <a:ext cx="7632848"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GB" sz="2800" b="1" dirty="0" smtClean="0">
                <a:latin typeface="+mn-lt"/>
              </a:rPr>
              <a:t>Hart </a:t>
            </a:r>
            <a:r>
              <a:rPr lang="en-GB" sz="2800" b="1" dirty="0">
                <a:latin typeface="+mn-lt"/>
              </a:rPr>
              <a:t>and </a:t>
            </a:r>
            <a:r>
              <a:rPr lang="en-GB" sz="2800" b="1" dirty="0" err="1">
                <a:latin typeface="+mn-lt"/>
              </a:rPr>
              <a:t>Risley</a:t>
            </a:r>
            <a:r>
              <a:rPr lang="en-GB" sz="2800" b="1" dirty="0">
                <a:latin typeface="+mn-lt"/>
              </a:rPr>
              <a:t> (1995) followed children from 9 months to 3 years.  </a:t>
            </a:r>
          </a:p>
        </p:txBody>
      </p:sp>
      <p:sp>
        <p:nvSpPr>
          <p:cNvPr id="2" name="TextBox 1"/>
          <p:cNvSpPr txBox="1"/>
          <p:nvPr/>
        </p:nvSpPr>
        <p:spPr>
          <a:xfrm>
            <a:off x="1497568" y="5530453"/>
            <a:ext cx="6048672" cy="769441"/>
          </a:xfrm>
          <a:prstGeom prst="rect">
            <a:avLst/>
          </a:prstGeom>
          <a:noFill/>
        </p:spPr>
        <p:txBody>
          <a:bodyPr wrap="square" rtlCol="0">
            <a:spAutoFit/>
          </a:bodyPr>
          <a:lstStyle/>
          <a:p>
            <a:r>
              <a:rPr lang="en-GB" sz="4400" b="1" dirty="0" smtClean="0">
                <a:solidFill>
                  <a:srgbClr val="0075C2"/>
                </a:solidFill>
              </a:rPr>
              <a:t>32 </a:t>
            </a:r>
            <a:r>
              <a:rPr lang="en-GB" sz="4400" b="1" dirty="0">
                <a:solidFill>
                  <a:srgbClr val="0075C2"/>
                </a:solidFill>
              </a:rPr>
              <a:t>million word gap</a:t>
            </a:r>
            <a:endParaRPr lang="en-ZA" sz="4400" dirty="0">
              <a:cs typeface="Arial" pitchFamily="34" charset="0"/>
            </a:endParaRPr>
          </a:p>
        </p:txBody>
      </p:sp>
      <p:sp>
        <p:nvSpPr>
          <p:cNvPr id="4" name="TextBox 3"/>
          <p:cNvSpPr txBox="1"/>
          <p:nvPr/>
        </p:nvSpPr>
        <p:spPr>
          <a:xfrm>
            <a:off x="655700" y="3399015"/>
            <a:ext cx="7466920" cy="1384995"/>
          </a:xfrm>
          <a:prstGeom prst="rect">
            <a:avLst/>
          </a:prstGeom>
          <a:noFill/>
        </p:spPr>
        <p:txBody>
          <a:bodyPr wrap="square" rtlCol="0">
            <a:spAutoFit/>
          </a:bodyPr>
          <a:lstStyle/>
          <a:p>
            <a:r>
              <a:rPr lang="en-GB" sz="2800" b="1" dirty="0" smtClean="0">
                <a:latin typeface="+mn-lt"/>
              </a:rPr>
              <a:t>By </a:t>
            </a:r>
            <a:r>
              <a:rPr lang="en-GB" sz="2800" b="1" dirty="0">
                <a:latin typeface="+mn-lt"/>
              </a:rPr>
              <a:t>the time they were three years old, </a:t>
            </a:r>
            <a:r>
              <a:rPr lang="en-GB" sz="2800" b="1" dirty="0" smtClean="0">
                <a:latin typeface="+mn-lt"/>
              </a:rPr>
              <a:t>some children had </a:t>
            </a:r>
            <a:r>
              <a:rPr lang="en-GB" sz="2800" b="1" dirty="0">
                <a:latin typeface="+mn-lt"/>
              </a:rPr>
              <a:t>heard 45 million words, while </a:t>
            </a:r>
            <a:r>
              <a:rPr lang="en-GB" sz="2800" b="1" dirty="0" smtClean="0">
                <a:latin typeface="+mn-lt"/>
              </a:rPr>
              <a:t>other children had </a:t>
            </a:r>
            <a:r>
              <a:rPr lang="en-GB" sz="2800" b="1" dirty="0">
                <a:latin typeface="+mn-lt"/>
              </a:rPr>
              <a:t>heard 13 million words.</a:t>
            </a:r>
            <a:endParaRPr lang="en-ZA" sz="2800" b="1" dirty="0">
              <a:latin typeface="+mn-lt"/>
              <a:cs typeface="Arial" pitchFamily="34" charset="0"/>
            </a:endParaRPr>
          </a:p>
        </p:txBody>
      </p:sp>
    </p:spTree>
    <p:extLst>
      <p:ext uri="{BB962C8B-B14F-4D97-AF65-F5344CB8AC3E}">
        <p14:creationId xmlns:p14="http://schemas.microsoft.com/office/powerpoint/2010/main" val="420353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28600" y="188913"/>
            <a:ext cx="8712200" cy="6480175"/>
          </a:xfrm>
          <a:prstGeom prst="roundRect">
            <a:avLst>
              <a:gd name="adj" fmla="val 4986"/>
            </a:avLst>
          </a:prstGeom>
          <a:noFill/>
          <a:ln w="12700" cmpd="sng">
            <a:solidFill>
              <a:srgbClr val="0075C2"/>
            </a:solidFill>
            <a:prstDash val="dash"/>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0075C2"/>
              </a:solidFill>
              <a:ea typeface="ＭＳ Ｐゴシック" charset="-128"/>
            </a:endParaRPr>
          </a:p>
        </p:txBody>
      </p:sp>
      <p:sp>
        <p:nvSpPr>
          <p:cNvPr id="3" name="Rectangle 2"/>
          <p:cNvSpPr/>
          <p:nvPr/>
        </p:nvSpPr>
        <p:spPr>
          <a:xfrm>
            <a:off x="540424" y="1412776"/>
            <a:ext cx="8088552" cy="4622804"/>
          </a:xfrm>
          <a:prstGeom prst="rect">
            <a:avLst/>
          </a:prstGeom>
        </p:spPr>
        <p:txBody>
          <a:bodyPr wrap="square">
            <a:spAutoFit/>
          </a:bodyPr>
          <a:lstStyle/>
          <a:p>
            <a:pPr algn="ctr" eaLnBrk="1" hangingPunct="1">
              <a:lnSpc>
                <a:spcPct val="80000"/>
              </a:lnSpc>
            </a:pPr>
            <a:r>
              <a:rPr lang="en-GB" sz="3200" dirty="0" smtClean="0">
                <a:solidFill>
                  <a:srgbClr val="0075C2"/>
                </a:solidFill>
                <a:latin typeface="+mn-lt"/>
              </a:rPr>
              <a:t>children who hear more words </a:t>
            </a:r>
          </a:p>
          <a:p>
            <a:pPr eaLnBrk="1" hangingPunct="1">
              <a:lnSpc>
                <a:spcPct val="80000"/>
              </a:lnSpc>
            </a:pPr>
            <a:endParaRPr lang="en-GB" sz="4000" dirty="0">
              <a:solidFill>
                <a:srgbClr val="0075C2"/>
              </a:solidFill>
              <a:latin typeface="+mn-lt"/>
            </a:endParaRPr>
          </a:p>
          <a:p>
            <a:pPr eaLnBrk="1" hangingPunct="1">
              <a:lnSpc>
                <a:spcPct val="80000"/>
              </a:lnSpc>
            </a:pPr>
            <a:endParaRPr lang="en-GB" sz="4000" dirty="0" smtClean="0">
              <a:solidFill>
                <a:srgbClr val="0075C2"/>
              </a:solidFill>
              <a:latin typeface="+mn-lt"/>
            </a:endParaRPr>
          </a:p>
          <a:p>
            <a:pPr eaLnBrk="1" hangingPunct="1">
              <a:lnSpc>
                <a:spcPct val="80000"/>
              </a:lnSpc>
            </a:pPr>
            <a:endParaRPr lang="en-GB" sz="4000" dirty="0" smtClean="0">
              <a:solidFill>
                <a:srgbClr val="0075C2"/>
              </a:solidFill>
              <a:latin typeface="+mn-lt"/>
            </a:endParaRPr>
          </a:p>
          <a:p>
            <a:pPr algn="ctr" eaLnBrk="1" hangingPunct="1">
              <a:lnSpc>
                <a:spcPct val="80000"/>
              </a:lnSpc>
            </a:pPr>
            <a:r>
              <a:rPr lang="en-GB" sz="3200" dirty="0" smtClean="0">
                <a:solidFill>
                  <a:srgbClr val="0075C2"/>
                </a:solidFill>
                <a:latin typeface="+mn-lt"/>
              </a:rPr>
              <a:t>higher scores on vocabulary tests at age 3 </a:t>
            </a:r>
          </a:p>
          <a:p>
            <a:pPr eaLnBrk="1" hangingPunct="1">
              <a:lnSpc>
                <a:spcPct val="80000"/>
              </a:lnSpc>
            </a:pPr>
            <a:endParaRPr lang="en-GB" sz="4000" dirty="0">
              <a:solidFill>
                <a:srgbClr val="0075C2"/>
              </a:solidFill>
              <a:latin typeface="+mn-lt"/>
            </a:endParaRPr>
          </a:p>
          <a:p>
            <a:pPr eaLnBrk="1" hangingPunct="1">
              <a:lnSpc>
                <a:spcPct val="80000"/>
              </a:lnSpc>
            </a:pPr>
            <a:r>
              <a:rPr lang="en-GB" sz="4000" dirty="0">
                <a:solidFill>
                  <a:srgbClr val="0075C2"/>
                </a:solidFill>
                <a:latin typeface="+mn-lt"/>
              </a:rPr>
              <a:t> </a:t>
            </a:r>
            <a:endParaRPr lang="en-GB" sz="4000" dirty="0" smtClean="0">
              <a:solidFill>
                <a:srgbClr val="0075C2"/>
              </a:solidFill>
              <a:latin typeface="+mn-lt"/>
            </a:endParaRPr>
          </a:p>
          <a:p>
            <a:pPr eaLnBrk="1" hangingPunct="1">
              <a:lnSpc>
                <a:spcPct val="80000"/>
              </a:lnSpc>
            </a:pPr>
            <a:endParaRPr lang="en-GB" sz="4000" dirty="0" smtClean="0">
              <a:solidFill>
                <a:srgbClr val="0075C2"/>
              </a:solidFill>
              <a:latin typeface="+mn-lt"/>
            </a:endParaRPr>
          </a:p>
          <a:p>
            <a:pPr algn="ctr" eaLnBrk="1" hangingPunct="1">
              <a:lnSpc>
                <a:spcPct val="80000"/>
              </a:lnSpc>
            </a:pPr>
            <a:r>
              <a:rPr lang="en-GB" sz="3200" dirty="0" smtClean="0">
                <a:solidFill>
                  <a:srgbClr val="0075C2"/>
                </a:solidFill>
                <a:latin typeface="+mn-lt"/>
              </a:rPr>
              <a:t>higher scores on vocabulary and reading comprehension tests at age 9</a:t>
            </a:r>
            <a:endParaRPr lang="en-GB" sz="3200" dirty="0">
              <a:solidFill>
                <a:srgbClr val="0075C2"/>
              </a:solidFill>
              <a:latin typeface="+mn-lt"/>
            </a:endParaRPr>
          </a:p>
        </p:txBody>
      </p:sp>
      <p:sp>
        <p:nvSpPr>
          <p:cNvPr id="4" name="Down Arrow 3"/>
          <p:cNvSpPr/>
          <p:nvPr/>
        </p:nvSpPr>
        <p:spPr>
          <a:xfrm>
            <a:off x="3913809" y="2307809"/>
            <a:ext cx="432048" cy="504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 name="Down Arrow 4"/>
          <p:cNvSpPr/>
          <p:nvPr/>
        </p:nvSpPr>
        <p:spPr>
          <a:xfrm>
            <a:off x="3903690" y="4160626"/>
            <a:ext cx="432048" cy="504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24522757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228600" y="188913"/>
            <a:ext cx="8712200" cy="6480175"/>
          </a:xfrm>
          <a:prstGeom prst="roundRect">
            <a:avLst>
              <a:gd name="adj" fmla="val 4986"/>
            </a:avLst>
          </a:prstGeom>
          <a:noFill/>
          <a:ln w="12700" cmpd="sng">
            <a:solidFill>
              <a:srgbClr val="0075C2"/>
            </a:solidFill>
            <a:prstDash val="dash"/>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0075C2"/>
              </a:solidFill>
              <a:ea typeface="ＭＳ Ｐゴシック" charset="-128"/>
            </a:endParaRPr>
          </a:p>
        </p:txBody>
      </p:sp>
      <p:sp>
        <p:nvSpPr>
          <p:cNvPr id="6" name="Title 1"/>
          <p:cNvSpPr txBox="1">
            <a:spLocks/>
          </p:cNvSpPr>
          <p:nvPr/>
        </p:nvSpPr>
        <p:spPr>
          <a:xfrm>
            <a:off x="683568" y="404664"/>
            <a:ext cx="7632848" cy="180020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ＭＳ Ｐゴシック" charset="0"/>
                <a:cs typeface="+mj-cs"/>
              </a:defRPr>
            </a:lvl1pPr>
            <a:lvl2pPr algn="ctr" rtl="0" eaLnBrk="0" fontAlgn="base" hangingPunct="0">
              <a:spcBef>
                <a:spcPct val="0"/>
              </a:spcBef>
              <a:spcAft>
                <a:spcPct val="0"/>
              </a:spcAft>
              <a:defRPr sz="4400">
                <a:solidFill>
                  <a:schemeClr val="tx1"/>
                </a:solidFill>
                <a:latin typeface="Calibri" charset="0"/>
                <a:ea typeface="ＭＳ Ｐゴシック" charset="0"/>
              </a:defRPr>
            </a:lvl2pPr>
            <a:lvl3pPr algn="ctr" rtl="0" eaLnBrk="0" fontAlgn="base" hangingPunct="0">
              <a:spcBef>
                <a:spcPct val="0"/>
              </a:spcBef>
              <a:spcAft>
                <a:spcPct val="0"/>
              </a:spcAft>
              <a:defRPr sz="4400">
                <a:solidFill>
                  <a:schemeClr val="tx1"/>
                </a:solidFill>
                <a:latin typeface="Calibri" charset="0"/>
                <a:ea typeface="ＭＳ Ｐゴシック" charset="0"/>
              </a:defRPr>
            </a:lvl3pPr>
            <a:lvl4pPr algn="ctr" rtl="0" eaLnBrk="0" fontAlgn="base" hangingPunct="0">
              <a:spcBef>
                <a:spcPct val="0"/>
              </a:spcBef>
              <a:spcAft>
                <a:spcPct val="0"/>
              </a:spcAft>
              <a:defRPr sz="4400">
                <a:solidFill>
                  <a:schemeClr val="tx1"/>
                </a:solidFill>
                <a:latin typeface="Calibri" charset="0"/>
                <a:ea typeface="ＭＳ Ｐゴシック" charset="0"/>
              </a:defRPr>
            </a:lvl4pPr>
            <a:lvl5pPr algn="ctr" rtl="0" eaLnBrk="0" fontAlgn="base" hangingPunct="0">
              <a:spcBef>
                <a:spcPct val="0"/>
              </a:spcBef>
              <a:spcAft>
                <a:spcPct val="0"/>
              </a:spcAft>
              <a:defRPr sz="4400">
                <a:solidFill>
                  <a:schemeClr val="tx1"/>
                </a:solidFill>
                <a:latin typeface="Calibri" charset="0"/>
                <a:ea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defRPr>
            </a:lvl9pPr>
          </a:lstStyle>
          <a:p>
            <a:r>
              <a:rPr lang="en-ZA" sz="3200" b="1" dirty="0" smtClean="0">
                <a:ea typeface="ＭＳ Ｐゴシック" pitchFamily="34" charset="-128"/>
              </a:rPr>
              <a:t>Not only a difference in the amount of words children heard, but also the kinds of words they heard.</a:t>
            </a:r>
            <a:endParaRPr lang="en-ZA" sz="3200" b="1" dirty="0"/>
          </a:p>
        </p:txBody>
      </p:sp>
      <p:sp>
        <p:nvSpPr>
          <p:cNvPr id="2" name="TextBox 1"/>
          <p:cNvSpPr txBox="1"/>
          <p:nvPr/>
        </p:nvSpPr>
        <p:spPr>
          <a:xfrm>
            <a:off x="1151112" y="2420615"/>
            <a:ext cx="7992888" cy="4708981"/>
          </a:xfrm>
          <a:prstGeom prst="rect">
            <a:avLst/>
          </a:prstGeom>
          <a:noFill/>
        </p:spPr>
        <p:txBody>
          <a:bodyPr wrap="square" rtlCol="0">
            <a:spAutoFit/>
          </a:bodyPr>
          <a:lstStyle/>
          <a:p>
            <a:r>
              <a:rPr lang="en-GB" sz="3600" b="1" dirty="0">
                <a:solidFill>
                  <a:srgbClr val="FF0000"/>
                </a:solidFill>
              </a:rPr>
              <a:t>Stop that!    </a:t>
            </a:r>
            <a:endParaRPr lang="en-GB" sz="3600" b="1" dirty="0" smtClean="0">
              <a:solidFill>
                <a:srgbClr val="FF0000"/>
              </a:solidFill>
            </a:endParaRPr>
          </a:p>
          <a:p>
            <a:endParaRPr lang="en-GB" sz="3600" b="1" dirty="0">
              <a:solidFill>
                <a:srgbClr val="FF0000"/>
              </a:solidFill>
            </a:endParaRPr>
          </a:p>
          <a:p>
            <a:r>
              <a:rPr lang="en-GB" sz="3600" b="1" dirty="0" smtClean="0">
                <a:solidFill>
                  <a:srgbClr val="FF0000"/>
                </a:solidFill>
              </a:rPr>
              <a:t>Eat </a:t>
            </a:r>
            <a:r>
              <a:rPr lang="en-GB" sz="3600" b="1" dirty="0">
                <a:solidFill>
                  <a:srgbClr val="FF0000"/>
                </a:solidFill>
              </a:rPr>
              <a:t>your food.  </a:t>
            </a:r>
            <a:endParaRPr lang="en-GB" sz="3600" b="1" dirty="0" smtClean="0">
              <a:solidFill>
                <a:srgbClr val="FF0000"/>
              </a:solidFill>
            </a:endParaRPr>
          </a:p>
          <a:p>
            <a:endParaRPr lang="en-GB" sz="3600" b="1" dirty="0">
              <a:solidFill>
                <a:srgbClr val="FF0000"/>
              </a:solidFill>
            </a:endParaRPr>
          </a:p>
          <a:p>
            <a:r>
              <a:rPr lang="en-GB" sz="3600" b="1" dirty="0" smtClean="0">
                <a:solidFill>
                  <a:srgbClr val="FF0000"/>
                </a:solidFill>
              </a:rPr>
              <a:t>Time </a:t>
            </a:r>
            <a:r>
              <a:rPr lang="en-GB" sz="3600" b="1" dirty="0">
                <a:solidFill>
                  <a:srgbClr val="FF0000"/>
                </a:solidFill>
              </a:rPr>
              <a:t>for bed!   </a:t>
            </a:r>
            <a:endParaRPr lang="en-GB" sz="3600" b="1" dirty="0" smtClean="0">
              <a:solidFill>
                <a:srgbClr val="FF0000"/>
              </a:solidFill>
            </a:endParaRPr>
          </a:p>
          <a:p>
            <a:endParaRPr lang="en-GB" sz="3600" b="1" dirty="0">
              <a:solidFill>
                <a:srgbClr val="FF0000"/>
              </a:solidFill>
            </a:endParaRPr>
          </a:p>
          <a:p>
            <a:r>
              <a:rPr lang="en-GB" sz="3600" b="1" dirty="0" smtClean="0">
                <a:solidFill>
                  <a:srgbClr val="FF0000"/>
                </a:solidFill>
              </a:rPr>
              <a:t>Come </a:t>
            </a:r>
            <a:r>
              <a:rPr lang="en-GB" sz="3600" b="1" dirty="0">
                <a:solidFill>
                  <a:srgbClr val="FF0000"/>
                </a:solidFill>
              </a:rPr>
              <a:t>here.</a:t>
            </a:r>
            <a:endParaRPr lang="en-ZA" sz="3600" b="1" dirty="0">
              <a:solidFill>
                <a:srgbClr val="FF0000"/>
              </a:solidFill>
              <a:cs typeface="Arial" pitchFamily="34" charset="0"/>
            </a:endParaRPr>
          </a:p>
          <a:p>
            <a:endParaRPr lang="en-ZA" sz="2400" dirty="0" smtClean="0">
              <a:solidFill>
                <a:srgbClr val="00B050"/>
              </a:solidFill>
              <a:latin typeface="+mn-lt"/>
            </a:endParaRPr>
          </a:p>
          <a:p>
            <a:endParaRPr lang="en-ZA" sz="2400" dirty="0">
              <a:solidFill>
                <a:srgbClr val="00B050"/>
              </a:solidFill>
              <a:latin typeface="+mn-lt"/>
            </a:endParaRPr>
          </a:p>
        </p:txBody>
      </p:sp>
    </p:spTree>
    <p:extLst>
      <p:ext uri="{BB962C8B-B14F-4D97-AF65-F5344CB8AC3E}">
        <p14:creationId xmlns:p14="http://schemas.microsoft.com/office/powerpoint/2010/main" val="273782770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3613</TotalTime>
  <Words>1543</Words>
  <Application>Microsoft Office PowerPoint</Application>
  <PresentationFormat>On-screen Show (4:3)</PresentationFormat>
  <Paragraphs>118</Paragraphs>
  <Slides>23</Slides>
  <Notes>21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23</vt:i4>
      </vt:variant>
    </vt:vector>
  </HeadingPairs>
  <TitlesOfParts>
    <vt:vector size="32" baseType="lpstr">
      <vt:lpstr>ＭＳ Ｐゴシック</vt:lpstr>
      <vt:lpstr>Arial</vt:lpstr>
      <vt:lpstr>Arial Rounded MT Bold</vt:lpstr>
      <vt:lpstr>Calibri</vt:lpstr>
      <vt:lpstr>Calibri Light</vt:lpstr>
      <vt:lpstr>Courier New</vt:lpstr>
      <vt:lpstr>Gill Sans</vt:lpstr>
      <vt:lpstr>Wingdings</vt:lpstr>
      <vt:lpstr>Office Theme</vt:lpstr>
      <vt:lpstr>PowerPoint Presentation</vt:lpstr>
      <vt:lpstr>When children learn to read, some words can be sounded out …b-i-g...big</vt:lpstr>
      <vt:lpstr>Children look at pictures and predict what words say </vt:lpstr>
      <vt:lpstr>So good language helps children predict what words say, but most importantly, it ensures that they understand what they read!</vt:lpstr>
      <vt:lpstr>PowerPoint Presentation</vt:lpstr>
      <vt:lpstr>PowerPoint Presentation</vt:lpstr>
      <vt:lpstr>PowerPoint Presentation</vt:lpstr>
      <vt:lpstr>PowerPoint Presentation</vt:lpstr>
      <vt:lpstr>PowerPoint Presentation</vt:lpstr>
      <vt:lpstr>More stories, explanations, varied vocabulary, back and forth conversations and loving words</vt:lpstr>
      <vt:lpstr>PowerPoint Presentation</vt:lpstr>
      <vt:lpstr>Early language matters</vt:lpstr>
      <vt:lpstr>Talk and listen</vt:lpstr>
      <vt:lpstr>PowerPoint Presentation</vt:lpstr>
      <vt:lpstr>PowerPoint Presentation</vt:lpstr>
      <vt:lpstr>Tell stories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Shelley</dc:creator>
  <cp:lastModifiedBy>Sue Setton</cp:lastModifiedBy>
  <cp:revision>382</cp:revision>
  <dcterms:created xsi:type="dcterms:W3CDTF">2012-03-22T19:09:21Z</dcterms:created>
  <dcterms:modified xsi:type="dcterms:W3CDTF">2019-05-07T11:14:40Z</dcterms:modified>
</cp:coreProperties>
</file>